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9" r:id="rId2"/>
    <p:sldId id="260" r:id="rId3"/>
    <p:sldId id="261" r:id="rId4"/>
    <p:sldId id="266" r:id="rId5"/>
    <p:sldId id="262" r:id="rId6"/>
    <p:sldId id="286" r:id="rId7"/>
    <p:sldId id="263" r:id="rId8"/>
    <p:sldId id="282" r:id="rId9"/>
    <p:sldId id="283" r:id="rId10"/>
    <p:sldId id="264" r:id="rId11"/>
    <p:sldId id="287" r:id="rId12"/>
    <p:sldId id="295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77E8"/>
    <a:srgbClr val="184A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6279" autoAdjust="0"/>
  </p:normalViewPr>
  <p:slideViewPr>
    <p:cSldViewPr snapToGrid="0" showGuides="1">
      <p:cViewPr varScale="1">
        <p:scale>
          <a:sx n="104" d="100"/>
          <a:sy n="104" d="100"/>
        </p:scale>
        <p:origin x="76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5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62DCDB-B2D4-4D8F-8AAC-CDCA5954F4B2}" type="datetimeFigureOut">
              <a:rPr lang="zh-CN" altLang="en-US" smtClean="0"/>
              <a:t>2025/5/6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B051B5-468E-4E31-BF0F-BBE86D9FCD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625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E24B5-153F-49DD-8DC2-609C5B5A814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0528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721462-D095-4E59-A8AC-4FBA96965AB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0697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5597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8290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3" r="-1645" b="40900"/>
          <a:stretch/>
        </p:blipFill>
        <p:spPr>
          <a:xfrm>
            <a:off x="371924" y="486968"/>
            <a:ext cx="703461" cy="696507"/>
          </a:xfrm>
          <a:prstGeom prst="rect">
            <a:avLst/>
          </a:prstGeom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</p:pic>
      <p:cxnSp>
        <p:nvCxnSpPr>
          <p:cNvPr id="6" name="直接连接符 5"/>
          <p:cNvCxnSpPr/>
          <p:nvPr userDrawn="1"/>
        </p:nvCxnSpPr>
        <p:spPr>
          <a:xfrm>
            <a:off x="0" y="6637610"/>
            <a:ext cx="12192000" cy="0"/>
          </a:xfrm>
          <a:prstGeom prst="line">
            <a:avLst/>
          </a:prstGeom>
          <a:ln w="12700">
            <a:solidFill>
              <a:schemeClr val="bg1">
                <a:lumMod val="8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圆角矩形 6"/>
          <p:cNvSpPr/>
          <p:nvPr userDrawn="1"/>
        </p:nvSpPr>
        <p:spPr>
          <a:xfrm>
            <a:off x="11397926" y="6553624"/>
            <a:ext cx="422628" cy="159863"/>
          </a:xfrm>
          <a:prstGeom prst="roundRect">
            <a:avLst>
              <a:gd name="adj" fmla="val 50000"/>
            </a:avLst>
          </a:prstGeom>
          <a:solidFill>
            <a:srgbClr val="0177E8"/>
          </a:solidFill>
          <a:ln>
            <a:noFill/>
          </a:ln>
          <a:effectLst>
            <a:outerShdw blurRad="76200" dist="381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19"/>
          <p:cNvSpPr txBox="1"/>
          <p:nvPr userDrawn="1"/>
        </p:nvSpPr>
        <p:spPr>
          <a:xfrm>
            <a:off x="11362632" y="6511244"/>
            <a:ext cx="49321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E33E7C02-82D1-42DA-AA8B-2AEC9E450366}" type="slidenum">
              <a:rPr lang="zh-CN" altLang="en-US" sz="1000" smtClean="0">
                <a:solidFill>
                  <a:srgbClr val="F8F8F8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‹#›</a:t>
            </a:fld>
            <a:endParaRPr lang="zh-CN" altLang="en-US" sz="1000" dirty="0">
              <a:solidFill>
                <a:srgbClr val="F8F8F8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20" t="-7612" r="50677" b="36625"/>
          <a:stretch/>
        </p:blipFill>
        <p:spPr>
          <a:xfrm>
            <a:off x="833104" y="627293"/>
            <a:ext cx="427968" cy="415856"/>
          </a:xfrm>
          <a:prstGeom prst="rect">
            <a:avLst/>
          </a:prstGeom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7567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43000">
                <a:schemeClr val="bg1"/>
              </a:gs>
              <a:gs pos="100000">
                <a:srgbClr val="ECECEC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6" r:id="rId4"/>
    <p:sldLayoutId id="2147483657" r:id="rId5"/>
    <p:sldLayoutId id="2147483658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.png"/><Relationship Id="rId11" Type="http://schemas.openxmlformats.org/officeDocument/2006/relationships/image" Target="../media/image6.png"/><Relationship Id="rId5" Type="http://schemas.microsoft.com/office/2007/relationships/hdphoto" Target="../media/hdphoto1.wdp"/><Relationship Id="rId10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730" y="2804530"/>
            <a:ext cx="2103344" cy="1935076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618" b="40900"/>
          <a:stretch/>
        </p:blipFill>
        <p:spPr>
          <a:xfrm>
            <a:off x="-1365502" y="-1122938"/>
            <a:ext cx="2778772" cy="2751302"/>
          </a:xfrm>
          <a:prstGeom prst="rect">
            <a:avLst/>
          </a:prstGeom>
          <a:effectLst>
            <a:outerShdw blurRad="3175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698" t="38877" r="34429" b="-2200"/>
          <a:stretch/>
        </p:blipFill>
        <p:spPr>
          <a:xfrm rot="16200000">
            <a:off x="8269105" y="-1577019"/>
            <a:ext cx="2328823" cy="5447004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1" b="53408"/>
          <a:stretch/>
        </p:blipFill>
        <p:spPr>
          <a:xfrm flipV="1">
            <a:off x="-994086" y="5715148"/>
            <a:ext cx="4784323" cy="2992371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710052" y="1428758"/>
            <a:ext cx="747142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ln w="12700">
                  <a:noFill/>
                </a:ln>
                <a:solidFill>
                  <a:srgbClr val="0177E8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W</a:t>
            </a:r>
            <a:r>
              <a:rPr lang="en-US" altLang="zh-CN" sz="6000" dirty="0">
                <a:ln w="12700">
                  <a:solidFill>
                    <a:schemeClr val="tx1">
                      <a:lumMod val="65000"/>
                      <a:lumOff val="35000"/>
                      <a:alpha val="54000"/>
                    </a:schemeClr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ork </a:t>
            </a:r>
            <a:r>
              <a:rPr lang="en-US" altLang="zh-CN" sz="6000" dirty="0">
                <a:ln w="12700">
                  <a:noFill/>
                </a:ln>
                <a:solidFill>
                  <a:srgbClr val="0177E8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R</a:t>
            </a:r>
            <a:r>
              <a:rPr lang="en-US" altLang="zh-CN" sz="6000" dirty="0">
                <a:ln w="12700">
                  <a:solidFill>
                    <a:schemeClr val="tx1">
                      <a:lumMod val="65000"/>
                      <a:lumOff val="35000"/>
                      <a:alpha val="54000"/>
                    </a:schemeClr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eport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9291614" y="482426"/>
            <a:ext cx="2262129" cy="307777"/>
            <a:chOff x="4372797" y="625522"/>
            <a:chExt cx="2262129" cy="307777"/>
          </a:xfrm>
        </p:grpSpPr>
        <p:sp>
          <p:nvSpPr>
            <p:cNvPr id="48" name="文本框 47"/>
            <p:cNvSpPr txBox="1"/>
            <p:nvPr/>
          </p:nvSpPr>
          <p:spPr>
            <a:xfrm>
              <a:off x="609118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思源黑体" panose="020B0500000000000000" pitchFamily="34" charset="-122"/>
                  <a:ea typeface="思源黑体" panose="020B0500000000000000" pitchFamily="34" charset="-122"/>
                </a:rPr>
                <a:t>创新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5231992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思源黑体" panose="020B0500000000000000" pitchFamily="34" charset="-122"/>
                  <a:ea typeface="思源黑体" panose="020B0500000000000000" pitchFamily="34" charset="-122"/>
                </a:rPr>
                <a:t>严谨</a:t>
              </a: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437279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思源黑体" panose="020B0500000000000000" pitchFamily="34" charset="-122"/>
                  <a:ea typeface="思源黑体" panose="020B0500000000000000" pitchFamily="34" charset="-122"/>
                </a:rPr>
                <a:t>拼搏</a:t>
              </a: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4898430" y="786041"/>
              <a:ext cx="321370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5781997" y="786041"/>
              <a:ext cx="321370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椭圆 24"/>
          <p:cNvSpPr/>
          <p:nvPr/>
        </p:nvSpPr>
        <p:spPr>
          <a:xfrm>
            <a:off x="6630960" y="717129"/>
            <a:ext cx="1134764" cy="1134764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rgbClr val="B4B4B3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741511" y="2408801"/>
            <a:ext cx="707064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0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项目中期汇报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3" r="-1645" b="40900"/>
          <a:stretch/>
        </p:blipFill>
        <p:spPr>
          <a:xfrm>
            <a:off x="8091009" y="3588589"/>
            <a:ext cx="5351643" cy="5298738"/>
          </a:xfrm>
          <a:prstGeom prst="rect">
            <a:avLst/>
          </a:prstGeom>
          <a:effectLst>
            <a:outerShdw blurRad="317500" dist="127000" dir="13500000" algn="br" rotWithShape="0">
              <a:prstClr val="black">
                <a:alpha val="5000"/>
              </a:prstClr>
            </a:outerShdw>
          </a:effectLst>
        </p:spPr>
      </p:pic>
      <p:grpSp>
        <p:nvGrpSpPr>
          <p:cNvPr id="45" name="组合 44"/>
          <p:cNvGrpSpPr/>
          <p:nvPr/>
        </p:nvGrpSpPr>
        <p:grpSpPr>
          <a:xfrm>
            <a:off x="1413270" y="4996117"/>
            <a:ext cx="2055832" cy="281525"/>
            <a:chOff x="6290819" y="5969714"/>
            <a:chExt cx="2517483" cy="344744"/>
          </a:xfrm>
        </p:grpSpPr>
        <p:sp>
          <p:nvSpPr>
            <p:cNvPr id="46" name="文本框 45"/>
            <p:cNvSpPr txBox="1"/>
            <p:nvPr/>
          </p:nvSpPr>
          <p:spPr>
            <a:xfrm>
              <a:off x="6642755" y="5975256"/>
              <a:ext cx="2165547" cy="3392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" panose="020B0500000000000000" pitchFamily="34" charset="-122"/>
                  <a:ea typeface="思源黑体" panose="020B0500000000000000" pitchFamily="34" charset="-122"/>
                </a:rPr>
                <a:t>汇报人：</a:t>
              </a:r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6290819" y="5969714"/>
              <a:ext cx="290422" cy="290422"/>
              <a:chOff x="6112795" y="5959066"/>
              <a:chExt cx="290422" cy="290422"/>
            </a:xfrm>
          </p:grpSpPr>
          <p:sp>
            <p:nvSpPr>
              <p:cNvPr id="51" name="椭圆 50"/>
              <p:cNvSpPr/>
              <p:nvPr/>
            </p:nvSpPr>
            <p:spPr>
              <a:xfrm>
                <a:off x="6112795" y="5959066"/>
                <a:ext cx="290422" cy="290422"/>
              </a:xfrm>
              <a:prstGeom prst="ellipse">
                <a:avLst/>
              </a:prstGeom>
              <a:solidFill>
                <a:srgbClr val="0177E8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53" name="student-graduation-cap-shape_52041"/>
              <p:cNvSpPr>
                <a:spLocks noChangeAspect="1"/>
              </p:cNvSpPr>
              <p:nvPr/>
            </p:nvSpPr>
            <p:spPr bwMode="auto">
              <a:xfrm>
                <a:off x="6195064" y="6028461"/>
                <a:ext cx="125885" cy="151633"/>
              </a:xfrm>
              <a:custGeom>
                <a:avLst/>
                <a:gdLst>
                  <a:gd name="connsiteX0" fmla="*/ 56671 w 279400"/>
                  <a:gd name="connsiteY0" fmla="*/ 192087 h 336550"/>
                  <a:gd name="connsiteX1" fmla="*/ 224047 w 279400"/>
                  <a:gd name="connsiteY1" fmla="*/ 192087 h 336550"/>
                  <a:gd name="connsiteX2" fmla="*/ 279400 w 279400"/>
                  <a:gd name="connsiteY2" fmla="*/ 247752 h 336550"/>
                  <a:gd name="connsiteX3" fmla="*/ 279400 w 279400"/>
                  <a:gd name="connsiteY3" fmla="*/ 336550 h 336550"/>
                  <a:gd name="connsiteX4" fmla="*/ 176602 w 279400"/>
                  <a:gd name="connsiteY4" fmla="*/ 336550 h 336550"/>
                  <a:gd name="connsiteX5" fmla="*/ 158151 w 279400"/>
                  <a:gd name="connsiteY5" fmla="*/ 245101 h 336550"/>
                  <a:gd name="connsiteX6" fmla="*/ 151562 w 279400"/>
                  <a:gd name="connsiteY6" fmla="*/ 239800 h 336550"/>
                  <a:gd name="connsiteX7" fmla="*/ 167377 w 279400"/>
                  <a:gd name="connsiteY7" fmla="*/ 213293 h 336550"/>
                  <a:gd name="connsiteX8" fmla="*/ 167377 w 279400"/>
                  <a:gd name="connsiteY8" fmla="*/ 209317 h 336550"/>
                  <a:gd name="connsiteX9" fmla="*/ 163423 w 279400"/>
                  <a:gd name="connsiteY9" fmla="*/ 207991 h 336550"/>
                  <a:gd name="connsiteX10" fmla="*/ 121249 w 279400"/>
                  <a:gd name="connsiteY10" fmla="*/ 207991 h 336550"/>
                  <a:gd name="connsiteX11" fmla="*/ 118613 w 279400"/>
                  <a:gd name="connsiteY11" fmla="*/ 209317 h 336550"/>
                  <a:gd name="connsiteX12" fmla="*/ 118613 w 279400"/>
                  <a:gd name="connsiteY12" fmla="*/ 213293 h 336550"/>
                  <a:gd name="connsiteX13" fmla="*/ 134429 w 279400"/>
                  <a:gd name="connsiteY13" fmla="*/ 239800 h 336550"/>
                  <a:gd name="connsiteX14" fmla="*/ 126521 w 279400"/>
                  <a:gd name="connsiteY14" fmla="*/ 245101 h 336550"/>
                  <a:gd name="connsiteX15" fmla="*/ 110706 w 279400"/>
                  <a:gd name="connsiteY15" fmla="*/ 336550 h 336550"/>
                  <a:gd name="connsiteX16" fmla="*/ 0 w 279400"/>
                  <a:gd name="connsiteY16" fmla="*/ 336550 h 336550"/>
                  <a:gd name="connsiteX17" fmla="*/ 0 w 279400"/>
                  <a:gd name="connsiteY17" fmla="*/ 247752 h 336550"/>
                  <a:gd name="connsiteX18" fmla="*/ 56671 w 279400"/>
                  <a:gd name="connsiteY18" fmla="*/ 192087 h 336550"/>
                  <a:gd name="connsiteX19" fmla="*/ 138907 w 279400"/>
                  <a:gd name="connsiteY19" fmla="*/ 0 h 336550"/>
                  <a:gd name="connsiteX20" fmla="*/ 219076 w 279400"/>
                  <a:gd name="connsiteY20" fmla="*/ 80169 h 336550"/>
                  <a:gd name="connsiteX21" fmla="*/ 138907 w 279400"/>
                  <a:gd name="connsiteY21" fmla="*/ 160338 h 336550"/>
                  <a:gd name="connsiteX22" fmla="*/ 58738 w 279400"/>
                  <a:gd name="connsiteY22" fmla="*/ 80169 h 336550"/>
                  <a:gd name="connsiteX23" fmla="*/ 138907 w 279400"/>
                  <a:gd name="connsiteY23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79400" h="336550">
                    <a:moveTo>
                      <a:pt x="56671" y="192087"/>
                    </a:moveTo>
                    <a:cubicBezTo>
                      <a:pt x="56671" y="192087"/>
                      <a:pt x="56671" y="192087"/>
                      <a:pt x="224047" y="192087"/>
                    </a:cubicBezTo>
                    <a:cubicBezTo>
                      <a:pt x="254360" y="192087"/>
                      <a:pt x="279400" y="217269"/>
                      <a:pt x="279400" y="247752"/>
                    </a:cubicBezTo>
                    <a:cubicBezTo>
                      <a:pt x="279400" y="247752"/>
                      <a:pt x="279400" y="247752"/>
                      <a:pt x="279400" y="336550"/>
                    </a:cubicBezTo>
                    <a:cubicBezTo>
                      <a:pt x="279400" y="336550"/>
                      <a:pt x="279400" y="336550"/>
                      <a:pt x="176602" y="336550"/>
                    </a:cubicBezTo>
                    <a:cubicBezTo>
                      <a:pt x="176602" y="336550"/>
                      <a:pt x="176602" y="336550"/>
                      <a:pt x="158151" y="245101"/>
                    </a:cubicBezTo>
                    <a:cubicBezTo>
                      <a:pt x="158151" y="242450"/>
                      <a:pt x="154197" y="239800"/>
                      <a:pt x="151562" y="239800"/>
                    </a:cubicBezTo>
                    <a:cubicBezTo>
                      <a:pt x="151562" y="239800"/>
                      <a:pt x="151562" y="239800"/>
                      <a:pt x="167377" y="213293"/>
                    </a:cubicBezTo>
                    <a:cubicBezTo>
                      <a:pt x="167377" y="211967"/>
                      <a:pt x="167377" y="210642"/>
                      <a:pt x="167377" y="209317"/>
                    </a:cubicBezTo>
                    <a:cubicBezTo>
                      <a:pt x="166059" y="207991"/>
                      <a:pt x="164741" y="207991"/>
                      <a:pt x="163423" y="207991"/>
                    </a:cubicBezTo>
                    <a:cubicBezTo>
                      <a:pt x="163423" y="207991"/>
                      <a:pt x="163423" y="207991"/>
                      <a:pt x="121249" y="207991"/>
                    </a:cubicBezTo>
                    <a:cubicBezTo>
                      <a:pt x="119931" y="207991"/>
                      <a:pt x="118613" y="207991"/>
                      <a:pt x="118613" y="209317"/>
                    </a:cubicBezTo>
                    <a:cubicBezTo>
                      <a:pt x="117296" y="210642"/>
                      <a:pt x="117296" y="211967"/>
                      <a:pt x="118613" y="213293"/>
                    </a:cubicBezTo>
                    <a:cubicBezTo>
                      <a:pt x="118613" y="213293"/>
                      <a:pt x="118613" y="213293"/>
                      <a:pt x="134429" y="239800"/>
                    </a:cubicBezTo>
                    <a:cubicBezTo>
                      <a:pt x="130475" y="239800"/>
                      <a:pt x="127839" y="242450"/>
                      <a:pt x="126521" y="245101"/>
                    </a:cubicBezTo>
                    <a:cubicBezTo>
                      <a:pt x="126521" y="245101"/>
                      <a:pt x="126521" y="245101"/>
                      <a:pt x="110706" y="336550"/>
                    </a:cubicBezTo>
                    <a:cubicBezTo>
                      <a:pt x="110706" y="336550"/>
                      <a:pt x="110706" y="336550"/>
                      <a:pt x="0" y="336550"/>
                    </a:cubicBezTo>
                    <a:cubicBezTo>
                      <a:pt x="0" y="336550"/>
                      <a:pt x="0" y="336550"/>
                      <a:pt x="0" y="247752"/>
                    </a:cubicBezTo>
                    <a:cubicBezTo>
                      <a:pt x="0" y="217269"/>
                      <a:pt x="25040" y="192087"/>
                      <a:pt x="56671" y="192087"/>
                    </a:cubicBezTo>
                    <a:close/>
                    <a:moveTo>
                      <a:pt x="138907" y="0"/>
                    </a:moveTo>
                    <a:cubicBezTo>
                      <a:pt x="183183" y="0"/>
                      <a:pt x="219076" y="35893"/>
                      <a:pt x="219076" y="80169"/>
                    </a:cubicBezTo>
                    <a:cubicBezTo>
                      <a:pt x="219076" y="124445"/>
                      <a:pt x="183183" y="160338"/>
                      <a:pt x="138907" y="160338"/>
                    </a:cubicBezTo>
                    <a:cubicBezTo>
                      <a:pt x="94631" y="160338"/>
                      <a:pt x="58738" y="124445"/>
                      <a:pt x="58738" y="80169"/>
                    </a:cubicBezTo>
                    <a:cubicBezTo>
                      <a:pt x="58738" y="35893"/>
                      <a:pt x="94631" y="0"/>
                      <a:pt x="13890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</p:grpSp>
      <p:pic>
        <p:nvPicPr>
          <p:cNvPr id="3" name="You Make Me Smil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910467" y="-21634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2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75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4 0.00992 -0.0732 0.02977 -0.09738 0.04013 C -0.1212 0.04983 -0.17529 0.08181 -0.25937 0.14994 " pathEditMode="relative" rAng="0" ptsTypes="AAA">
                                      <p:cBhvr>
                                        <p:cTn id="45" dur="10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8" y="7519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7" fill="hold"/>
                                        <p:tgtEl>
                                          <p:spTgt spid="25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9" dur="1000" fill="hold"/>
                                        <p:tgtEl>
                                          <p:spTgt spid="25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37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900" decel="100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6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6" grpId="0"/>
      <p:bldP spid="25" grpId="0" animBg="1"/>
      <p:bldP spid="25" grpId="1" animBg="1"/>
      <p:bldP spid="25" grpId="2" animBg="1"/>
      <p:bldP spid="25" grpId="3" animBg="1"/>
      <p:bldP spid="3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3" r="-1645" b="40900"/>
          <a:stretch/>
        </p:blipFill>
        <p:spPr>
          <a:xfrm>
            <a:off x="-1960378" y="-2140905"/>
            <a:ext cx="6134229" cy="6073589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032621" y="3417799"/>
            <a:ext cx="4407876" cy="1067921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54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测试方案</a:t>
            </a:r>
          </a:p>
        </p:txBody>
      </p:sp>
      <p:sp>
        <p:nvSpPr>
          <p:cNvPr id="22" name="TextBox 30">
            <a:extLst>
              <a:ext uri="{FF2B5EF4-FFF2-40B4-BE49-F238E27FC236}">
                <a16:creationId xmlns:a16="http://schemas.microsoft.com/office/drawing/2014/main" id="{BA8EA202-F87D-45AF-91DB-F2B3A7B8F57B}"/>
              </a:ext>
            </a:extLst>
          </p:cNvPr>
          <p:cNvSpPr txBox="1"/>
          <p:nvPr/>
        </p:nvSpPr>
        <p:spPr>
          <a:xfrm>
            <a:off x="6662459" y="1572794"/>
            <a:ext cx="29202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600"/>
            <a:r>
              <a:rPr lang="en-US" altLang="zh-CN" sz="13800" dirty="0">
                <a:ln w="19050">
                  <a:solidFill>
                    <a:srgbClr val="0177E8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04</a:t>
            </a:r>
            <a:endParaRPr lang="zh-CN" altLang="en-US" sz="13800" dirty="0">
              <a:ln w="19050">
                <a:solidFill>
                  <a:srgbClr val="0177E8"/>
                </a:solidFill>
              </a:ln>
              <a:noFill/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sp>
        <p:nvSpPr>
          <p:cNvPr id="23" name="TextBox 30">
            <a:extLst>
              <a:ext uri="{FF2B5EF4-FFF2-40B4-BE49-F238E27FC236}">
                <a16:creationId xmlns:a16="http://schemas.microsoft.com/office/drawing/2014/main" id="{BA8EA202-F87D-45AF-91DB-F2B3A7B8F57B}"/>
              </a:ext>
            </a:extLst>
          </p:cNvPr>
          <p:cNvSpPr txBox="1"/>
          <p:nvPr/>
        </p:nvSpPr>
        <p:spPr>
          <a:xfrm>
            <a:off x="6456634" y="3048467"/>
            <a:ext cx="9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228600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PART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1" b="53408"/>
          <a:stretch/>
        </p:blipFill>
        <p:spPr>
          <a:xfrm>
            <a:off x="7252226" y="-1923075"/>
            <a:ext cx="4784323" cy="299237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20" t="-7612" r="50677" b="36625"/>
          <a:stretch/>
        </p:blipFill>
        <p:spPr>
          <a:xfrm>
            <a:off x="10479576" y="4858904"/>
            <a:ext cx="3113945" cy="3025813"/>
          </a:xfrm>
          <a:prstGeom prst="rect">
            <a:avLst/>
          </a:prstGeom>
        </p:spPr>
      </p:pic>
      <p:sp>
        <p:nvSpPr>
          <p:cNvPr id="21" name="椭圆 20"/>
          <p:cNvSpPr/>
          <p:nvPr/>
        </p:nvSpPr>
        <p:spPr>
          <a:xfrm>
            <a:off x="808935" y="4443625"/>
            <a:ext cx="1134764" cy="113476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280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75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4 0.00992 -0.0732 0.02977 -0.09738 0.04013 C -0.1212 0.04983 -0.17529 0.08181 -0.25937 0.14994 " pathEditMode="relative" rAng="0" ptsTypes="AAA">
                                      <p:cBhvr>
                                        <p:cTn id="39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8" y="7519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1" dur="7" fill="hold"/>
                                        <p:tgtEl>
                                          <p:spTgt spid="21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2" grpId="0"/>
      <p:bldP spid="23" grpId="0"/>
      <p:bldP spid="21" grpId="0" animBg="1"/>
      <p:bldP spid="21" grpId="1" animBg="1"/>
      <p:bldP spid="21" grpId="2" animBg="1"/>
      <p:bldP spid="21" grpId="3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 rot="9205952">
            <a:off x="4999978" y="3839560"/>
            <a:ext cx="2246483" cy="249754"/>
          </a:xfrm>
          <a:prstGeom prst="rect">
            <a:avLst/>
          </a:prstGeom>
          <a:gradFill>
            <a:gsLst>
              <a:gs pos="100000">
                <a:srgbClr val="F1F3F5"/>
              </a:gs>
              <a:gs pos="0">
                <a:srgbClr val="D7DBE1"/>
              </a:gs>
            </a:gsLst>
          </a:gra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solidFill>
                <a:srgbClr val="46CEB2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 rot="2256138">
            <a:off x="4723091" y="5032146"/>
            <a:ext cx="2539210" cy="233931"/>
          </a:xfrm>
          <a:prstGeom prst="rect">
            <a:avLst/>
          </a:prstGeom>
          <a:gradFill>
            <a:gsLst>
              <a:gs pos="100000">
                <a:srgbClr val="F1F3F5"/>
              </a:gs>
              <a:gs pos="0">
                <a:srgbClr val="D7DBE1"/>
              </a:gs>
            </a:gsLst>
          </a:gradFill>
          <a:ln>
            <a:noFill/>
          </a:ln>
          <a:effectLst>
            <a:innerShdw blurRad="50800" dist="50800" dir="135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solidFill>
                <a:srgbClr val="46CEB2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 rot="2256138">
            <a:off x="4723091" y="2501222"/>
            <a:ext cx="2539210" cy="233931"/>
          </a:xfrm>
          <a:prstGeom prst="rect">
            <a:avLst/>
          </a:prstGeom>
          <a:gradFill>
            <a:gsLst>
              <a:gs pos="100000">
                <a:srgbClr val="F1F3F5"/>
              </a:gs>
              <a:gs pos="0">
                <a:srgbClr val="D7DBE1"/>
              </a:gs>
            </a:gsLst>
          </a:gradFill>
          <a:ln>
            <a:noFill/>
          </a:ln>
          <a:effectLst>
            <a:innerShdw blurRad="50800" dist="50800" dir="16200000">
              <a:prstClr val="black">
                <a:alpha val="3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99">
              <a:solidFill>
                <a:srgbClr val="46CEB2"/>
              </a:solidFill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677786" y="1498195"/>
            <a:ext cx="867808" cy="769210"/>
            <a:chOff x="4609713" y="938201"/>
            <a:chExt cx="868034" cy="769410"/>
          </a:xfrm>
        </p:grpSpPr>
        <p:sp>
          <p:nvSpPr>
            <p:cNvPr id="9" name="圆角矩形 8"/>
            <p:cNvSpPr/>
            <p:nvPr/>
          </p:nvSpPr>
          <p:spPr>
            <a:xfrm>
              <a:off x="4609713" y="938201"/>
              <a:ext cx="769410" cy="769410"/>
            </a:xfrm>
            <a:prstGeom prst="roundRect">
              <a:avLst/>
            </a:prstGeom>
            <a:solidFill>
              <a:srgbClr val="0177E8"/>
            </a:solidFill>
            <a:ln w="127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</a:endParaRPr>
            </a:p>
          </p:txBody>
        </p:sp>
        <p:sp>
          <p:nvSpPr>
            <p:cNvPr id="8" name="文本框 23"/>
            <p:cNvSpPr txBox="1"/>
            <p:nvPr/>
          </p:nvSpPr>
          <p:spPr>
            <a:xfrm>
              <a:off x="4753160" y="1134307"/>
              <a:ext cx="724587" cy="461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思源黑体" panose="020B0500000000000000" pitchFamily="34" charset="-122"/>
                  <a:cs typeface="Aharoni" panose="02010803020104030203" pitchFamily="2" charset="-79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思源黑体" panose="020B0500000000000000" pitchFamily="34" charset="-122"/>
                <a:cs typeface="Aharoni" panose="02010803020104030203" pitchFamily="2" charset="-79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686625" y="2925064"/>
            <a:ext cx="820579" cy="769210"/>
            <a:chOff x="6619070" y="2365442"/>
            <a:chExt cx="820792" cy="769410"/>
          </a:xfrm>
        </p:grpSpPr>
        <p:sp>
          <p:nvSpPr>
            <p:cNvPr id="14" name="圆角矩形 13"/>
            <p:cNvSpPr/>
            <p:nvPr/>
          </p:nvSpPr>
          <p:spPr>
            <a:xfrm>
              <a:off x="6619070" y="2365442"/>
              <a:ext cx="769410" cy="769410"/>
            </a:xfrm>
            <a:prstGeom prst="roundRect">
              <a:avLst/>
            </a:prstGeom>
            <a:solidFill>
              <a:srgbClr val="0177E8"/>
            </a:solidFill>
            <a:ln w="127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</a:endParaRPr>
            </a:p>
          </p:txBody>
        </p:sp>
        <p:sp>
          <p:nvSpPr>
            <p:cNvPr id="13" name="文本框 24"/>
            <p:cNvSpPr txBox="1"/>
            <p:nvPr/>
          </p:nvSpPr>
          <p:spPr>
            <a:xfrm>
              <a:off x="6753674" y="2559808"/>
              <a:ext cx="686188" cy="461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思源黑体" panose="020B0500000000000000" pitchFamily="34" charset="-122"/>
                  <a:cs typeface="Aharoni" panose="02010803020104030203" pitchFamily="2" charset="-79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思源黑体" panose="020B0500000000000000" pitchFamily="34" charset="-122"/>
                <a:cs typeface="Aharoni" panose="02010803020104030203" pitchFamily="2" charset="-79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77787" y="4189893"/>
            <a:ext cx="826099" cy="769210"/>
            <a:chOff x="4609713" y="3630601"/>
            <a:chExt cx="826314" cy="769410"/>
          </a:xfrm>
        </p:grpSpPr>
        <p:sp>
          <p:nvSpPr>
            <p:cNvPr id="19" name="圆角矩形 18"/>
            <p:cNvSpPr/>
            <p:nvPr/>
          </p:nvSpPr>
          <p:spPr>
            <a:xfrm>
              <a:off x="4609713" y="3630601"/>
              <a:ext cx="769410" cy="769410"/>
            </a:xfrm>
            <a:prstGeom prst="roundRect">
              <a:avLst/>
            </a:prstGeom>
            <a:solidFill>
              <a:srgbClr val="0177E8"/>
            </a:solidFill>
            <a:ln w="127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</a:endParaRPr>
            </a:p>
          </p:txBody>
        </p:sp>
        <p:sp>
          <p:nvSpPr>
            <p:cNvPr id="18" name="文本框 25"/>
            <p:cNvSpPr txBox="1"/>
            <p:nvPr/>
          </p:nvSpPr>
          <p:spPr>
            <a:xfrm>
              <a:off x="4744961" y="3809490"/>
              <a:ext cx="691066" cy="461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思源黑体" panose="020B0500000000000000" pitchFamily="34" charset="-122"/>
                  <a:cs typeface="Aharoni" panose="02010803020104030203" pitchFamily="2" charset="-79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思源黑体" panose="020B0500000000000000" pitchFamily="34" charset="-122"/>
                <a:cs typeface="Aharoni" panose="02010803020104030203" pitchFamily="2" charset="-79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684547" y="5446866"/>
            <a:ext cx="825629" cy="769210"/>
            <a:chOff x="6616997" y="4887901"/>
            <a:chExt cx="825844" cy="769410"/>
          </a:xfrm>
        </p:grpSpPr>
        <p:sp>
          <p:nvSpPr>
            <p:cNvPr id="24" name="圆角矩形 23"/>
            <p:cNvSpPr/>
            <p:nvPr/>
          </p:nvSpPr>
          <p:spPr>
            <a:xfrm>
              <a:off x="6616997" y="4887901"/>
              <a:ext cx="769410" cy="769410"/>
            </a:xfrm>
            <a:prstGeom prst="roundRect">
              <a:avLst/>
            </a:prstGeom>
            <a:solidFill>
              <a:srgbClr val="0177E8"/>
            </a:solidFill>
            <a:ln w="127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rgbClr val="EEEEEE"/>
                  </a:gs>
                </a:gsLst>
                <a:lin ang="8100000" scaled="0"/>
              </a:gradFill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</a:endParaRPr>
            </a:p>
          </p:txBody>
        </p:sp>
        <p:sp>
          <p:nvSpPr>
            <p:cNvPr id="23" name="文本框 26"/>
            <p:cNvSpPr txBox="1"/>
            <p:nvPr/>
          </p:nvSpPr>
          <p:spPr>
            <a:xfrm>
              <a:off x="6750701" y="5068490"/>
              <a:ext cx="692140" cy="461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思源黑体" panose="020B0500000000000000" pitchFamily="34" charset="-122"/>
                  <a:cs typeface="Aharoni" panose="02010803020104030203" pitchFamily="2" charset="-79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latin typeface="思源黑体" panose="020B0500000000000000" pitchFamily="34" charset="-122"/>
                <a:cs typeface="Aharoni" panose="02010803020104030203" pitchFamily="2" charset="-79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921239" y="2486015"/>
            <a:ext cx="3984717" cy="1227315"/>
            <a:chOff x="1852445" y="1926278"/>
            <a:chExt cx="3985755" cy="1227635"/>
          </a:xfrm>
        </p:grpSpPr>
        <p:sp>
          <p:nvSpPr>
            <p:cNvPr id="27" name="任意多边形 26"/>
            <p:cNvSpPr/>
            <p:nvPr/>
          </p:nvSpPr>
          <p:spPr>
            <a:xfrm>
              <a:off x="1852445" y="1926278"/>
              <a:ext cx="3947477" cy="1170281"/>
            </a:xfrm>
            <a:custGeom>
              <a:avLst/>
              <a:gdLst>
                <a:gd name="connsiteX0" fmla="*/ 2409371 w 2409371"/>
                <a:gd name="connsiteY0" fmla="*/ 537029 h 537029"/>
                <a:gd name="connsiteX1" fmla="*/ 1741714 w 2409371"/>
                <a:gd name="connsiteY1" fmla="*/ 0 h 537029"/>
                <a:gd name="connsiteX2" fmla="*/ 0 w 2409371"/>
                <a:gd name="connsiteY2" fmla="*/ 0 h 537029"/>
                <a:gd name="connsiteX0" fmla="*/ 2975428 w 2975428"/>
                <a:gd name="connsiteY0" fmla="*/ 537029 h 537029"/>
                <a:gd name="connsiteX1" fmla="*/ 2307771 w 2975428"/>
                <a:gd name="connsiteY1" fmla="*/ 0 h 537029"/>
                <a:gd name="connsiteX2" fmla="*/ 0 w 2975428"/>
                <a:gd name="connsiteY2" fmla="*/ 0 h 537029"/>
                <a:gd name="connsiteX0" fmla="*/ 3004456 w 3004456"/>
                <a:gd name="connsiteY0" fmla="*/ 537029 h 537029"/>
                <a:gd name="connsiteX1" fmla="*/ 2336799 w 3004456"/>
                <a:gd name="connsiteY1" fmla="*/ 0 h 537029"/>
                <a:gd name="connsiteX2" fmla="*/ 0 w 3004456"/>
                <a:gd name="connsiteY2" fmla="*/ 0 h 537029"/>
                <a:gd name="connsiteX0" fmla="*/ 3156340 w 3156340"/>
                <a:gd name="connsiteY0" fmla="*/ 537029 h 537029"/>
                <a:gd name="connsiteX1" fmla="*/ 2488683 w 3156340"/>
                <a:gd name="connsiteY1" fmla="*/ 0 h 537029"/>
                <a:gd name="connsiteX2" fmla="*/ 0 w 3156340"/>
                <a:gd name="connsiteY2" fmla="*/ 0 h 537029"/>
                <a:gd name="connsiteX0" fmla="*/ 3788175 w 3788175"/>
                <a:gd name="connsiteY0" fmla="*/ 537029 h 537029"/>
                <a:gd name="connsiteX1" fmla="*/ 3120518 w 3788175"/>
                <a:gd name="connsiteY1" fmla="*/ 0 h 537029"/>
                <a:gd name="connsiteX2" fmla="*/ 0 w 3788175"/>
                <a:gd name="connsiteY2" fmla="*/ 0 h 537029"/>
                <a:gd name="connsiteX0" fmla="*/ 5035644 w 5035644"/>
                <a:gd name="connsiteY0" fmla="*/ 1492882 h 1492882"/>
                <a:gd name="connsiteX1" fmla="*/ 3120518 w 5035644"/>
                <a:gd name="connsiteY1" fmla="*/ 0 h 1492882"/>
                <a:gd name="connsiteX2" fmla="*/ 0 w 5035644"/>
                <a:gd name="connsiteY2" fmla="*/ 0 h 149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35644" h="1492882">
                  <a:moveTo>
                    <a:pt x="5035644" y="1492882"/>
                  </a:moveTo>
                  <a:lnTo>
                    <a:pt x="3120518" y="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28" name="椭圆 27"/>
            <p:cNvSpPr/>
            <p:nvPr/>
          </p:nvSpPr>
          <p:spPr>
            <a:xfrm>
              <a:off x="5702241" y="3017954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921239" y="5008062"/>
            <a:ext cx="3984717" cy="1227315"/>
            <a:chOff x="1852445" y="4448982"/>
            <a:chExt cx="3985755" cy="1227635"/>
          </a:xfrm>
        </p:grpSpPr>
        <p:sp>
          <p:nvSpPr>
            <p:cNvPr id="30" name="任意多边形 29"/>
            <p:cNvSpPr/>
            <p:nvPr/>
          </p:nvSpPr>
          <p:spPr>
            <a:xfrm>
              <a:off x="1852445" y="4448982"/>
              <a:ext cx="3947477" cy="1170281"/>
            </a:xfrm>
            <a:custGeom>
              <a:avLst/>
              <a:gdLst>
                <a:gd name="connsiteX0" fmla="*/ 2409371 w 2409371"/>
                <a:gd name="connsiteY0" fmla="*/ 537029 h 537029"/>
                <a:gd name="connsiteX1" fmla="*/ 1741714 w 2409371"/>
                <a:gd name="connsiteY1" fmla="*/ 0 h 537029"/>
                <a:gd name="connsiteX2" fmla="*/ 0 w 2409371"/>
                <a:gd name="connsiteY2" fmla="*/ 0 h 537029"/>
                <a:gd name="connsiteX0" fmla="*/ 2975428 w 2975428"/>
                <a:gd name="connsiteY0" fmla="*/ 537029 h 537029"/>
                <a:gd name="connsiteX1" fmla="*/ 2307771 w 2975428"/>
                <a:gd name="connsiteY1" fmla="*/ 0 h 537029"/>
                <a:gd name="connsiteX2" fmla="*/ 0 w 2975428"/>
                <a:gd name="connsiteY2" fmla="*/ 0 h 537029"/>
                <a:gd name="connsiteX0" fmla="*/ 3004456 w 3004456"/>
                <a:gd name="connsiteY0" fmla="*/ 537029 h 537029"/>
                <a:gd name="connsiteX1" fmla="*/ 2336799 w 3004456"/>
                <a:gd name="connsiteY1" fmla="*/ 0 h 537029"/>
                <a:gd name="connsiteX2" fmla="*/ 0 w 3004456"/>
                <a:gd name="connsiteY2" fmla="*/ 0 h 537029"/>
                <a:gd name="connsiteX0" fmla="*/ 3156340 w 3156340"/>
                <a:gd name="connsiteY0" fmla="*/ 537029 h 537029"/>
                <a:gd name="connsiteX1" fmla="*/ 2488683 w 3156340"/>
                <a:gd name="connsiteY1" fmla="*/ 0 h 537029"/>
                <a:gd name="connsiteX2" fmla="*/ 0 w 3156340"/>
                <a:gd name="connsiteY2" fmla="*/ 0 h 537029"/>
                <a:gd name="connsiteX0" fmla="*/ 3788175 w 3788175"/>
                <a:gd name="connsiteY0" fmla="*/ 537029 h 537029"/>
                <a:gd name="connsiteX1" fmla="*/ 3120518 w 3788175"/>
                <a:gd name="connsiteY1" fmla="*/ 0 h 537029"/>
                <a:gd name="connsiteX2" fmla="*/ 0 w 3788175"/>
                <a:gd name="connsiteY2" fmla="*/ 0 h 537029"/>
                <a:gd name="connsiteX0" fmla="*/ 5035644 w 5035644"/>
                <a:gd name="connsiteY0" fmla="*/ 1492882 h 1492882"/>
                <a:gd name="connsiteX1" fmla="*/ 3120518 w 5035644"/>
                <a:gd name="connsiteY1" fmla="*/ 0 h 1492882"/>
                <a:gd name="connsiteX2" fmla="*/ 0 w 5035644"/>
                <a:gd name="connsiteY2" fmla="*/ 0 h 149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35644" h="1492882">
                  <a:moveTo>
                    <a:pt x="5035644" y="1492882"/>
                  </a:moveTo>
                  <a:lnTo>
                    <a:pt x="3120518" y="0"/>
                  </a:ln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31" name="椭圆 30"/>
            <p:cNvSpPr/>
            <p:nvPr/>
          </p:nvSpPr>
          <p:spPr>
            <a:xfrm>
              <a:off x="5702241" y="5540658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311570" y="4231688"/>
            <a:ext cx="4245174" cy="1268717"/>
            <a:chOff x="6243920" y="3672406"/>
            <a:chExt cx="4246280" cy="1269047"/>
          </a:xfrm>
        </p:grpSpPr>
        <p:sp>
          <p:nvSpPr>
            <p:cNvPr id="33" name="任意多边形 32"/>
            <p:cNvSpPr/>
            <p:nvPr/>
          </p:nvSpPr>
          <p:spPr>
            <a:xfrm flipV="1">
              <a:off x="6286500" y="3734953"/>
              <a:ext cx="4203700" cy="1206500"/>
            </a:xfrm>
            <a:custGeom>
              <a:avLst/>
              <a:gdLst>
                <a:gd name="connsiteX0" fmla="*/ 0 w 4419600"/>
                <a:gd name="connsiteY0" fmla="*/ 1066800 h 1066800"/>
                <a:gd name="connsiteX1" fmla="*/ 1917700 w 4419600"/>
                <a:gd name="connsiteY1" fmla="*/ 25400 h 1066800"/>
                <a:gd name="connsiteX2" fmla="*/ 4419600 w 4419600"/>
                <a:gd name="connsiteY2" fmla="*/ 0 h 1066800"/>
                <a:gd name="connsiteX0" fmla="*/ 0 w 4203700"/>
                <a:gd name="connsiteY0" fmla="*/ 1206500 h 1206500"/>
                <a:gd name="connsiteX1" fmla="*/ 1701800 w 4203700"/>
                <a:gd name="connsiteY1" fmla="*/ 25400 h 1206500"/>
                <a:gd name="connsiteX2" fmla="*/ 4203700 w 4203700"/>
                <a:gd name="connsiteY2" fmla="*/ 0 h 1206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3700" h="1206500">
                  <a:moveTo>
                    <a:pt x="0" y="1206500"/>
                  </a:moveTo>
                  <a:lnTo>
                    <a:pt x="1701800" y="25400"/>
                  </a:lnTo>
                  <a:lnTo>
                    <a:pt x="420370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34" name="椭圆 33"/>
            <p:cNvSpPr/>
            <p:nvPr/>
          </p:nvSpPr>
          <p:spPr>
            <a:xfrm>
              <a:off x="6243920" y="3672406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6311570" y="1665777"/>
            <a:ext cx="4245174" cy="1268717"/>
            <a:chOff x="6243920" y="1105827"/>
            <a:chExt cx="4246280" cy="1269047"/>
          </a:xfrm>
        </p:grpSpPr>
        <p:sp>
          <p:nvSpPr>
            <p:cNvPr id="36" name="任意多边形 35"/>
            <p:cNvSpPr/>
            <p:nvPr/>
          </p:nvSpPr>
          <p:spPr>
            <a:xfrm flipV="1">
              <a:off x="6286500" y="1168374"/>
              <a:ext cx="4203700" cy="1206500"/>
            </a:xfrm>
            <a:custGeom>
              <a:avLst/>
              <a:gdLst>
                <a:gd name="connsiteX0" fmla="*/ 0 w 4419600"/>
                <a:gd name="connsiteY0" fmla="*/ 1066800 h 1066800"/>
                <a:gd name="connsiteX1" fmla="*/ 1917700 w 4419600"/>
                <a:gd name="connsiteY1" fmla="*/ 25400 h 1066800"/>
                <a:gd name="connsiteX2" fmla="*/ 4419600 w 4419600"/>
                <a:gd name="connsiteY2" fmla="*/ 0 h 1066800"/>
                <a:gd name="connsiteX0" fmla="*/ 0 w 4203700"/>
                <a:gd name="connsiteY0" fmla="*/ 1206500 h 1206500"/>
                <a:gd name="connsiteX1" fmla="*/ 1701800 w 4203700"/>
                <a:gd name="connsiteY1" fmla="*/ 25400 h 1206500"/>
                <a:gd name="connsiteX2" fmla="*/ 4203700 w 4203700"/>
                <a:gd name="connsiteY2" fmla="*/ 0 h 1206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203700" h="1206500">
                  <a:moveTo>
                    <a:pt x="0" y="1206500"/>
                  </a:moveTo>
                  <a:lnTo>
                    <a:pt x="1701800" y="25400"/>
                  </a:lnTo>
                  <a:lnTo>
                    <a:pt x="4203700" y="0"/>
                  </a:lnTo>
                </a:path>
              </a:pathLst>
            </a:custGeom>
            <a:noFill/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sp>
          <p:nvSpPr>
            <p:cNvPr id="37" name="椭圆 36"/>
            <p:cNvSpPr/>
            <p:nvPr/>
          </p:nvSpPr>
          <p:spPr>
            <a:xfrm>
              <a:off x="6243920" y="1105827"/>
              <a:ext cx="135959" cy="135959"/>
            </a:xfrm>
            <a:prstGeom prst="ellipse">
              <a:avLst/>
            </a:prstGeom>
            <a:solidFill>
              <a:srgbClr val="A6A6A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</p:grpSp>
      <p:sp>
        <p:nvSpPr>
          <p:cNvPr id="38" name="文本框 44"/>
          <p:cNvSpPr txBox="1"/>
          <p:nvPr/>
        </p:nvSpPr>
        <p:spPr>
          <a:xfrm>
            <a:off x="8396942" y="255146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单元测试</a:t>
            </a:r>
          </a:p>
        </p:txBody>
      </p:sp>
      <p:sp>
        <p:nvSpPr>
          <p:cNvPr id="39" name="矩形 38"/>
          <p:cNvSpPr/>
          <p:nvPr/>
        </p:nvSpPr>
        <p:spPr>
          <a:xfrm>
            <a:off x="8420036" y="2995454"/>
            <a:ext cx="201646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工具：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Jest + Testing Library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覆盖范围：工具函数、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Redux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切片逻辑、关键组件逻辑。</a:t>
            </a:r>
          </a:p>
        </p:txBody>
      </p:sp>
      <p:sp>
        <p:nvSpPr>
          <p:cNvPr id="40" name="文本框 44"/>
          <p:cNvSpPr txBox="1"/>
          <p:nvPr/>
        </p:nvSpPr>
        <p:spPr>
          <a:xfrm>
            <a:off x="8424810" y="5120628"/>
            <a:ext cx="1082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E2E</a:t>
            </a:r>
            <a:r>
              <a:rPr lang="zh-CN" altLang="en-US" b="1" dirty="0"/>
              <a:t>测试</a:t>
            </a:r>
          </a:p>
        </p:txBody>
      </p:sp>
      <p:sp>
        <p:nvSpPr>
          <p:cNvPr id="41" name="矩形 40"/>
          <p:cNvSpPr/>
          <p:nvPr/>
        </p:nvSpPr>
        <p:spPr>
          <a:xfrm>
            <a:off x="8447905" y="5564620"/>
            <a:ext cx="20164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工具：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Cypress 12</a:t>
            </a:r>
          </a:p>
          <a:p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2" name="文本框 44"/>
          <p:cNvSpPr txBox="1"/>
          <p:nvPr/>
        </p:nvSpPr>
        <p:spPr>
          <a:xfrm>
            <a:off x="1800508" y="4638730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 </a:t>
            </a:r>
            <a:r>
              <a:rPr lang="en-US" altLang="zh-CN" b="1" dirty="0"/>
              <a:t>GitHub</a:t>
            </a:r>
            <a:r>
              <a:rPr lang="zh-CN" altLang="en-US" b="1" dirty="0"/>
              <a:t>自动化测试集成</a:t>
            </a:r>
          </a:p>
        </p:txBody>
      </p:sp>
      <p:sp>
        <p:nvSpPr>
          <p:cNvPr id="44" name="文本框 44"/>
          <p:cNvSpPr txBox="1"/>
          <p:nvPr/>
        </p:nvSpPr>
        <p:spPr>
          <a:xfrm>
            <a:off x="2182008" y="212881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集成测试</a:t>
            </a:r>
          </a:p>
        </p:txBody>
      </p:sp>
      <p:sp>
        <p:nvSpPr>
          <p:cNvPr id="45" name="矩形 44"/>
          <p:cNvSpPr/>
          <p:nvPr/>
        </p:nvSpPr>
        <p:spPr>
          <a:xfrm>
            <a:off x="2205102" y="2572808"/>
            <a:ext cx="20164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工具：</a:t>
            </a:r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React Testing Library + MSW</a:t>
            </a:r>
            <a:r>
              <a:rPr lang="zh-CN" altLang="en-US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）覆盖场景：用户登录流程、商品搜索与筛选联动。</a:t>
            </a:r>
          </a:p>
          <a:p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52" name="组合 51"/>
          <p:cNvGrpSpPr/>
          <p:nvPr/>
        </p:nvGrpSpPr>
        <p:grpSpPr>
          <a:xfrm>
            <a:off x="1473196" y="569798"/>
            <a:ext cx="10458207" cy="502608"/>
            <a:chOff x="4807237" y="677729"/>
            <a:chExt cx="10458207" cy="502608"/>
          </a:xfrm>
        </p:grpSpPr>
        <p:sp>
          <p:nvSpPr>
            <p:cNvPr id="53" name="矩形 52"/>
            <p:cNvSpPr/>
            <p:nvPr userDrawn="1"/>
          </p:nvSpPr>
          <p:spPr>
            <a:xfrm>
              <a:off x="4807237" y="677729"/>
              <a:ext cx="2867228" cy="4981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+mn-lt"/>
                </a:rPr>
                <a:t>未来工作计划</a:t>
              </a:r>
            </a:p>
          </p:txBody>
        </p:sp>
        <p:sp>
          <p:nvSpPr>
            <p:cNvPr id="54" name="矩形 53"/>
            <p:cNvSpPr/>
            <p:nvPr/>
          </p:nvSpPr>
          <p:spPr>
            <a:xfrm>
              <a:off x="13445146" y="682124"/>
              <a:ext cx="1820298" cy="498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algn="r">
                <a:lnSpc>
                  <a:spcPct val="120000"/>
                </a:lnSpc>
              </a:pPr>
              <a:r>
                <a:rPr lang="en-US" altLang="zh-CN" sz="2400" dirty="0">
                  <a:solidFill>
                    <a:srgbClr val="0177E8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+mn-ea"/>
                  <a:sym typeface="+mn-lt"/>
                </a:rPr>
                <a:t>PART 04</a:t>
              </a:r>
              <a:endParaRPr lang="zh-CN" altLang="en-US" sz="2400" dirty="0">
                <a:solidFill>
                  <a:srgbClr val="0177E8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0780700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6500"/>
                            </p:stCondLst>
                            <p:childTnLst>
                              <p:par>
                                <p:cTn id="6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500"/>
                            </p:stCondLst>
                            <p:childTnLst>
                              <p:par>
                                <p:cTn id="6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000"/>
                            </p:stCondLst>
                            <p:childTnLst>
                              <p:par>
                                <p:cTn id="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500"/>
                            </p:stCondLst>
                            <p:childTnLst>
                              <p:par>
                                <p:cTn id="7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000"/>
                            </p:stCondLst>
                            <p:childTnLst>
                              <p:par>
                                <p:cTn id="8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0"/>
                            </p:stCondLst>
                            <p:childTnLst>
                              <p:par>
                                <p:cTn id="8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500"/>
                            </p:stCondLst>
                            <p:childTnLst>
                              <p:par>
                                <p:cTn id="9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38" grpId="0"/>
      <p:bldP spid="39" grpId="0"/>
      <p:bldP spid="40" grpId="0"/>
      <p:bldP spid="41" grpId="0"/>
      <p:bldP spid="42" grpId="0"/>
      <p:bldP spid="44" grpId="0"/>
      <p:bldP spid="4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730" y="2804530"/>
            <a:ext cx="2103344" cy="1935076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618" b="40900"/>
          <a:stretch/>
        </p:blipFill>
        <p:spPr>
          <a:xfrm>
            <a:off x="-1365502" y="-1142816"/>
            <a:ext cx="2778772" cy="2751302"/>
          </a:xfrm>
          <a:prstGeom prst="rect">
            <a:avLst/>
          </a:prstGeom>
          <a:effectLst>
            <a:outerShdw blurRad="317500" dist="127000" dir="27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698" t="38877" r="34429" b="-2200"/>
          <a:stretch/>
        </p:blipFill>
        <p:spPr>
          <a:xfrm rot="16200000">
            <a:off x="8269105" y="-1577019"/>
            <a:ext cx="2328823" cy="5447004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1" b="53408"/>
          <a:stretch/>
        </p:blipFill>
        <p:spPr>
          <a:xfrm flipV="1">
            <a:off x="-994086" y="5715148"/>
            <a:ext cx="4784323" cy="2992371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590783" y="1729851"/>
            <a:ext cx="851345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dirty="0">
                <a:ln w="12700">
                  <a:noFill/>
                </a:ln>
                <a:solidFill>
                  <a:srgbClr val="0177E8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T</a:t>
            </a:r>
            <a:r>
              <a:rPr lang="en-US" altLang="zh-CN" sz="8800" dirty="0">
                <a:ln w="12700">
                  <a:solidFill>
                    <a:schemeClr val="tx1">
                      <a:lumMod val="65000"/>
                      <a:lumOff val="35000"/>
                      <a:alpha val="54000"/>
                    </a:schemeClr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HANK . </a:t>
            </a:r>
            <a:r>
              <a:rPr lang="en-US" altLang="zh-CN" sz="8800" dirty="0">
                <a:ln w="12700">
                  <a:noFill/>
                </a:ln>
                <a:solidFill>
                  <a:srgbClr val="0177E8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Y</a:t>
            </a:r>
            <a:r>
              <a:rPr lang="en-US" altLang="zh-CN" sz="8800" dirty="0">
                <a:ln w="12700">
                  <a:solidFill>
                    <a:schemeClr val="tx1">
                      <a:lumMod val="65000"/>
                      <a:lumOff val="35000"/>
                      <a:alpha val="54000"/>
                    </a:schemeClr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OU</a:t>
            </a:r>
          </a:p>
        </p:txBody>
      </p:sp>
      <p:grpSp>
        <p:nvGrpSpPr>
          <p:cNvPr id="55" name="组合 54"/>
          <p:cNvGrpSpPr/>
          <p:nvPr/>
        </p:nvGrpSpPr>
        <p:grpSpPr>
          <a:xfrm>
            <a:off x="9291614" y="482426"/>
            <a:ext cx="2262129" cy="307777"/>
            <a:chOff x="4372797" y="625522"/>
            <a:chExt cx="2262129" cy="307777"/>
          </a:xfrm>
        </p:grpSpPr>
        <p:sp>
          <p:nvSpPr>
            <p:cNvPr id="48" name="文本框 47"/>
            <p:cNvSpPr txBox="1"/>
            <p:nvPr/>
          </p:nvSpPr>
          <p:spPr>
            <a:xfrm>
              <a:off x="609118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思源黑体" panose="020B0500000000000000" pitchFamily="34" charset="-122"/>
                  <a:ea typeface="思源黑体" panose="020B0500000000000000" pitchFamily="34" charset="-122"/>
                </a:rPr>
                <a:t>创新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5231992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思源黑体" panose="020B0500000000000000" pitchFamily="34" charset="-122"/>
                  <a:ea typeface="思源黑体" panose="020B0500000000000000" pitchFamily="34" charset="-122"/>
                </a:rPr>
                <a:t>严谨</a:t>
              </a: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4372797" y="62552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latin typeface="思源黑体" panose="020B0500000000000000" pitchFamily="34" charset="-122"/>
                  <a:ea typeface="思源黑体" panose="020B0500000000000000" pitchFamily="34" charset="-122"/>
                </a:rPr>
                <a:t>拼搏</a:t>
              </a: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4898430" y="786041"/>
              <a:ext cx="321370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5781997" y="786041"/>
              <a:ext cx="321370" cy="0"/>
            </a:xfrm>
            <a:prstGeom prst="line">
              <a:avLst/>
            </a:prstGeom>
            <a:ln w="127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椭圆 24"/>
          <p:cNvSpPr/>
          <p:nvPr/>
        </p:nvSpPr>
        <p:spPr>
          <a:xfrm>
            <a:off x="5939053" y="318396"/>
            <a:ext cx="1134764" cy="1134764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rgbClr val="B4B4B3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741511" y="3067704"/>
            <a:ext cx="41087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0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谢谢观看</a:t>
            </a:r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3" r="-1645" b="40900"/>
          <a:stretch/>
        </p:blipFill>
        <p:spPr>
          <a:xfrm>
            <a:off x="8091009" y="3588589"/>
            <a:ext cx="5351643" cy="5298738"/>
          </a:xfrm>
          <a:prstGeom prst="rect">
            <a:avLst/>
          </a:prstGeom>
          <a:effectLst>
            <a:outerShdw blurRad="317500" dist="127000" dir="13500000" algn="br" rotWithShape="0">
              <a:prstClr val="black">
                <a:alpha val="5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08913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75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007 C -0.04596 0.00995 -0.07318 0.02986 -0.09739 0.04004 C -0.12122 0.04976 -0.17526 0.08171 -0.25937 0.15 " pathEditMode="relative" rAng="0" ptsTypes="AAA">
                                      <p:cBhvr>
                                        <p:cTn id="43" dur="1000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6" y="7523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7" fill="hold"/>
                                        <p:tgtEl>
                                          <p:spTgt spid="25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1000" fill="hold"/>
                                        <p:tgtEl>
                                          <p:spTgt spid="25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25" grpId="0" animBg="1"/>
      <p:bldP spid="25" grpId="1" animBg="1"/>
      <p:bldP spid="25" grpId="2" animBg="1"/>
      <p:bldP spid="25" grpId="3" animBg="1"/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图片 3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391" y="1159247"/>
            <a:ext cx="1058380" cy="97371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3" r="-1645" b="40900"/>
          <a:stretch/>
        </p:blipFill>
        <p:spPr>
          <a:xfrm>
            <a:off x="9948288" y="-1653692"/>
            <a:ext cx="3878791" cy="3840447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20" t="-7612" r="50677" b="36625"/>
          <a:stretch/>
        </p:blipFill>
        <p:spPr>
          <a:xfrm>
            <a:off x="-1427512" y="5074563"/>
            <a:ext cx="3113945" cy="3025813"/>
          </a:xfrm>
          <a:prstGeom prst="rect">
            <a:avLst/>
          </a:prstGeom>
        </p:spPr>
      </p:pic>
      <p:sp>
        <p:nvSpPr>
          <p:cNvPr id="25" name="椭圆 24"/>
          <p:cNvSpPr/>
          <p:nvPr/>
        </p:nvSpPr>
        <p:spPr>
          <a:xfrm rot="2270667">
            <a:off x="2171949" y="5580173"/>
            <a:ext cx="1114641" cy="1114641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rgbClr val="B4B4B3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698" t="38877" r="34429" b="-2200"/>
          <a:stretch/>
        </p:blipFill>
        <p:spPr>
          <a:xfrm rot="16200000" flipH="1" flipV="1">
            <a:off x="11844818" y="3856469"/>
            <a:ext cx="2328823" cy="5447004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1" b="53408"/>
          <a:stretch/>
        </p:blipFill>
        <p:spPr>
          <a:xfrm flipV="1">
            <a:off x="-2686512" y="-1620255"/>
            <a:ext cx="4784323" cy="2992371"/>
          </a:xfrm>
          <a:prstGeom prst="rect">
            <a:avLst/>
          </a:prstGeom>
        </p:spPr>
      </p:pic>
      <p:grpSp>
        <p:nvGrpSpPr>
          <p:cNvPr id="32" name="组合 31"/>
          <p:cNvGrpSpPr/>
          <p:nvPr/>
        </p:nvGrpSpPr>
        <p:grpSpPr>
          <a:xfrm>
            <a:off x="650143" y="2697480"/>
            <a:ext cx="2654067" cy="2011625"/>
            <a:chOff x="525660" y="3022187"/>
            <a:chExt cx="2654067" cy="2011625"/>
          </a:xfrm>
        </p:grpSpPr>
        <p:sp>
          <p:nvSpPr>
            <p:cNvPr id="34" name="矩形 33"/>
            <p:cNvSpPr/>
            <p:nvPr/>
          </p:nvSpPr>
          <p:spPr>
            <a:xfrm>
              <a:off x="601238" y="4094116"/>
              <a:ext cx="2143576" cy="430887"/>
            </a:xfrm>
            <a:prstGeom prst="rect">
              <a:avLst/>
            </a:prstGeom>
            <a:solidFill>
              <a:srgbClr val="0177E8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TextBox 5"/>
            <p:cNvSpPr txBox="1"/>
            <p:nvPr/>
          </p:nvSpPr>
          <p:spPr>
            <a:xfrm>
              <a:off x="571698" y="4112388"/>
              <a:ext cx="1856389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  <a:scene3d>
                <a:camera prst="orthographicFront"/>
                <a:lightRig rig="threePt" dir="t"/>
              </a:scene3d>
              <a:sp3d prstMaterial="powder"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原型设计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589628" y="4633702"/>
              <a:ext cx="259009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Launching ceremony of strategic cooperation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525660" y="3022187"/>
              <a:ext cx="1496503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6000" dirty="0">
                  <a:ln w="12700"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01</a:t>
              </a:r>
              <a:endParaRPr lang="zh-CN" altLang="en-US" sz="60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3062609" y="5591261"/>
            <a:ext cx="6129518" cy="490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Lorem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ipsum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dolor sit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amet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,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consectetuer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dipiscing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elit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,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sed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diam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nonummy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nibheuismod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tincidunt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ut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laoreet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dolore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magna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aliquam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erat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volutpat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.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Ut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wisi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enim</a:t>
            </a:r>
            <a:r>
              <a:rPr lang="en-US" altLang="zh-CN" sz="700" dirty="0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ad minim </a:t>
            </a:r>
            <a:r>
              <a:rPr lang="en-US" altLang="zh-CN" sz="700" dirty="0" err="1">
                <a:solidFill>
                  <a:schemeClr val="bg1">
                    <a:lumMod val="65000"/>
                    <a:alpha val="9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veniam</a:t>
            </a:r>
            <a:endParaRPr lang="en-US" altLang="zh-CN" sz="700" dirty="0">
              <a:solidFill>
                <a:schemeClr val="bg1">
                  <a:lumMod val="65000"/>
                  <a:alpha val="9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3511301" y="2697480"/>
            <a:ext cx="2654067" cy="2011625"/>
            <a:chOff x="525660" y="3022187"/>
            <a:chExt cx="2654067" cy="2011625"/>
          </a:xfrm>
        </p:grpSpPr>
        <p:sp>
          <p:nvSpPr>
            <p:cNvPr id="46" name="矩形 45"/>
            <p:cNvSpPr/>
            <p:nvPr/>
          </p:nvSpPr>
          <p:spPr>
            <a:xfrm>
              <a:off x="601238" y="4094116"/>
              <a:ext cx="2151932" cy="430887"/>
            </a:xfrm>
            <a:prstGeom prst="rect">
              <a:avLst/>
            </a:prstGeom>
            <a:solidFill>
              <a:srgbClr val="0177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TextBox 5"/>
            <p:cNvSpPr txBox="1"/>
            <p:nvPr/>
          </p:nvSpPr>
          <p:spPr>
            <a:xfrm>
              <a:off x="571698" y="4112388"/>
              <a:ext cx="1831340" cy="400110"/>
            </a:xfrm>
            <a:prstGeom prst="rect">
              <a:avLst/>
            </a:prstGeom>
            <a:noFill/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spPr>
          <p:txBody>
            <a:bodyPr wrap="square" rtlCol="0" anchor="ctr">
              <a:spAutoFit/>
              <a:scene3d>
                <a:camera prst="orthographicFront"/>
                <a:lightRig rig="threePt" dir="t"/>
              </a:scene3d>
              <a:sp3d prstMaterial="powder"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API</a:t>
              </a:r>
              <a:r>
                <a:rPr lang="zh-CN" altLang="en-US" sz="20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设计</a:t>
              </a: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589628" y="4633702"/>
              <a:ext cx="259009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Launching ceremony of strategic cooperation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525660" y="3022187"/>
              <a:ext cx="1496503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6000" dirty="0">
                  <a:ln w="12700"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02</a:t>
              </a:r>
              <a:endParaRPr lang="zh-CN" altLang="en-US" sz="60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6372459" y="2697480"/>
            <a:ext cx="2654067" cy="2011625"/>
            <a:chOff x="525660" y="3022187"/>
            <a:chExt cx="2654067" cy="2011625"/>
          </a:xfrm>
        </p:grpSpPr>
        <p:sp>
          <p:nvSpPr>
            <p:cNvPr id="57" name="矩形 56"/>
            <p:cNvSpPr/>
            <p:nvPr/>
          </p:nvSpPr>
          <p:spPr>
            <a:xfrm>
              <a:off x="601238" y="4094116"/>
              <a:ext cx="2172988" cy="430887"/>
            </a:xfrm>
            <a:prstGeom prst="rect">
              <a:avLst/>
            </a:prstGeom>
            <a:solidFill>
              <a:srgbClr val="0177E8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TextBox 5"/>
            <p:cNvSpPr txBox="1"/>
            <p:nvPr/>
          </p:nvSpPr>
          <p:spPr>
            <a:xfrm>
              <a:off x="571698" y="4112388"/>
              <a:ext cx="1896028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  <a:scene3d>
                <a:camera prst="orthographicFront"/>
                <a:lightRig rig="threePt" dir="t"/>
              </a:scene3d>
              <a:sp3d prstMaterial="powder"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前后端设计</a:t>
              </a: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589628" y="4633702"/>
              <a:ext cx="259009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Launching ceremony of strategic cooperation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60" name="矩形 59"/>
            <p:cNvSpPr/>
            <p:nvPr/>
          </p:nvSpPr>
          <p:spPr>
            <a:xfrm>
              <a:off x="525660" y="3022187"/>
              <a:ext cx="1496503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6000" dirty="0">
                  <a:ln w="12700"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03</a:t>
              </a:r>
              <a:endParaRPr lang="zh-CN" altLang="en-US" sz="60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9233617" y="2697480"/>
            <a:ext cx="2654067" cy="2011625"/>
            <a:chOff x="525660" y="3022187"/>
            <a:chExt cx="2654067" cy="2011625"/>
          </a:xfrm>
        </p:grpSpPr>
        <p:sp>
          <p:nvSpPr>
            <p:cNvPr id="62" name="矩形 61"/>
            <p:cNvSpPr/>
            <p:nvPr/>
          </p:nvSpPr>
          <p:spPr>
            <a:xfrm>
              <a:off x="601238" y="4094116"/>
              <a:ext cx="2147940" cy="430887"/>
            </a:xfrm>
            <a:prstGeom prst="rect">
              <a:avLst/>
            </a:prstGeom>
            <a:solidFill>
              <a:srgbClr val="0177E8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TextBox 5"/>
            <p:cNvSpPr txBox="1"/>
            <p:nvPr/>
          </p:nvSpPr>
          <p:spPr>
            <a:xfrm>
              <a:off x="571698" y="4112388"/>
              <a:ext cx="1870979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  <a:scene3d>
                <a:camera prst="orthographicFront"/>
                <a:lightRig rig="threePt" dir="t"/>
              </a:scene3d>
              <a:sp3d prstMaterial="powder"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测试方案</a:t>
              </a: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589628" y="4633702"/>
              <a:ext cx="259009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Launching ceremony of strategic cooperation</a:t>
              </a: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525660" y="3022187"/>
              <a:ext cx="1496503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6000" dirty="0">
                  <a:ln w="12700">
                    <a:solidFill>
                      <a:schemeClr val="tx1">
                        <a:lumMod val="85000"/>
                        <a:lumOff val="15000"/>
                      </a:schemeClr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04</a:t>
              </a:r>
              <a:endParaRPr lang="zh-CN" altLang="en-US" sz="6000" dirty="0">
                <a:ln w="1270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009096" y="945131"/>
            <a:ext cx="4204462" cy="908730"/>
            <a:chOff x="4009096" y="688459"/>
            <a:chExt cx="4204462" cy="908730"/>
          </a:xfrm>
        </p:grpSpPr>
        <p:sp>
          <p:nvSpPr>
            <p:cNvPr id="44" name="TextBox 5"/>
            <p:cNvSpPr txBox="1"/>
            <p:nvPr/>
          </p:nvSpPr>
          <p:spPr>
            <a:xfrm>
              <a:off x="4009096" y="688459"/>
              <a:ext cx="4204462" cy="707886"/>
            </a:xfrm>
            <a:prstGeom prst="rect">
              <a:avLst/>
            </a:prstGeom>
            <a:noFill/>
            <a:effectLst/>
          </p:spPr>
          <p:txBody>
            <a:bodyPr wrap="square" rtlCol="0" anchor="ctr">
              <a:spAutoFit/>
              <a:scene3d>
                <a:camera prst="orthographicFront"/>
                <a:lightRig rig="threePt" dir="t"/>
              </a:scene3d>
              <a:sp3d prstMaterial="powder"/>
            </a:bodyPr>
            <a:lstStyle/>
            <a:p>
              <a:pPr algn="dist"/>
              <a:r>
                <a:rPr lang="en-US" altLang="zh-CN" sz="4000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CONTENTS</a:t>
              </a:r>
              <a:endParaRPr lang="zh-CN" altLang="en-US" sz="40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cxnSp>
          <p:nvCxnSpPr>
            <p:cNvPr id="68" name="直接连接符 67"/>
            <p:cNvCxnSpPr/>
            <p:nvPr/>
          </p:nvCxnSpPr>
          <p:spPr>
            <a:xfrm>
              <a:off x="5914264" y="1597189"/>
              <a:ext cx="394124" cy="0"/>
            </a:xfrm>
            <a:prstGeom prst="line">
              <a:avLst/>
            </a:prstGeom>
            <a:ln w="25400">
              <a:solidFill>
                <a:srgbClr val="0177E8"/>
              </a:solidFill>
            </a:ln>
            <a:effectLst>
              <a:outerShdw blurRad="101600" dist="38100" dir="2700000" algn="tl" rotWithShape="0">
                <a:prstClr val="black">
                  <a:alpha val="2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5709567" y="1486098"/>
              <a:ext cx="803518" cy="0"/>
            </a:xfrm>
            <a:prstGeom prst="line">
              <a:avLst/>
            </a:prstGeom>
            <a:ln w="25400">
              <a:solidFill>
                <a:srgbClr val="0177E8"/>
              </a:solidFill>
            </a:ln>
            <a:effectLst>
              <a:outerShdw blurRad="101600" dist="38100" dir="2700000" algn="tl" rotWithShape="0">
                <a:prstClr val="black">
                  <a:alpha val="25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1" name="直接连接符 70"/>
          <p:cNvCxnSpPr/>
          <p:nvPr/>
        </p:nvCxnSpPr>
        <p:spPr>
          <a:xfrm>
            <a:off x="3218782" y="2748280"/>
            <a:ext cx="0" cy="2230792"/>
          </a:xfrm>
          <a:prstGeom prst="line">
            <a:avLst/>
          </a:prstGeom>
          <a:ln w="12700">
            <a:gradFill>
              <a:gsLst>
                <a:gs pos="50000">
                  <a:schemeClr val="tx1">
                    <a:lumMod val="50000"/>
                    <a:lumOff val="50000"/>
                  </a:schemeClr>
                </a:gs>
                <a:gs pos="0">
                  <a:schemeClr val="bg1">
                    <a:lumMod val="50000"/>
                    <a:alpha val="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接连接符 71"/>
          <p:cNvCxnSpPr/>
          <p:nvPr/>
        </p:nvCxnSpPr>
        <p:spPr>
          <a:xfrm>
            <a:off x="6095285" y="2748280"/>
            <a:ext cx="0" cy="2230792"/>
          </a:xfrm>
          <a:prstGeom prst="line">
            <a:avLst/>
          </a:prstGeom>
          <a:ln w="12700">
            <a:gradFill>
              <a:gsLst>
                <a:gs pos="50000">
                  <a:schemeClr val="tx1">
                    <a:lumMod val="50000"/>
                    <a:lumOff val="50000"/>
                  </a:schemeClr>
                </a:gs>
                <a:gs pos="0">
                  <a:schemeClr val="bg1">
                    <a:lumMod val="50000"/>
                    <a:alpha val="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8968446" y="2748280"/>
            <a:ext cx="0" cy="2230792"/>
          </a:xfrm>
          <a:prstGeom prst="line">
            <a:avLst/>
          </a:prstGeom>
          <a:ln w="12700">
            <a:gradFill>
              <a:gsLst>
                <a:gs pos="50000">
                  <a:schemeClr val="tx1">
                    <a:lumMod val="50000"/>
                    <a:lumOff val="50000"/>
                  </a:schemeClr>
                </a:gs>
                <a:gs pos="0">
                  <a:schemeClr val="bg1">
                    <a:lumMod val="50000"/>
                    <a:alpha val="0"/>
                  </a:schemeClr>
                </a:gs>
                <a:gs pos="100000">
                  <a:schemeClr val="bg1">
                    <a:lumMod val="50000"/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椭圆 73"/>
          <p:cNvSpPr/>
          <p:nvPr/>
        </p:nvSpPr>
        <p:spPr>
          <a:xfrm rot="2270667">
            <a:off x="2143178" y="176062"/>
            <a:ext cx="1027891" cy="991112"/>
          </a:xfrm>
          <a:prstGeom prst="ellipse">
            <a:avLst/>
          </a:prstGeom>
          <a:gradFill>
            <a:gsLst>
              <a:gs pos="0">
                <a:schemeClr val="bg1"/>
              </a:gs>
              <a:gs pos="100000">
                <a:srgbClr val="B4B4B3"/>
              </a:gs>
            </a:gsLst>
          </a:gra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17244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4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75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0" presetClass="path" presetSubtype="0" decel="46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29 -0.00066 C -0.04594 0.00992 -0.0732 0.02977 -0.09738 0.04013 C -0.1212 0.04983 -0.17529 0.08181 -0.25937 0.14994 " pathEditMode="relative" rAng="0" ptsTypes="AAA">
                                          <p:cBhvr>
                                            <p:cTn id="34" dur="1000" spd="-100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958" y="75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6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36" dur="7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500000" y="5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6" presetClass="emph" presetSubtype="0" decel="10000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38" dur="1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20000" y="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7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6" presetClass="entr" presetSubtype="42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51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6" presetClass="entr" presetSubtype="42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54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6" presetClass="entr" presetSubtype="42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5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fill="hold" nodeType="withEffect" p14:presetBounceEnd="4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0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1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4" fill="hold" nodeType="withEffect" p14:presetBounceEnd="4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4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5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4" fill="hold" nodeType="withEffect" p14:presetBounceEnd="4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9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4" fill="hold" nodeType="withEffect" p14:presetBounceEnd="40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2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3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375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0" presetClass="path" presetSubtype="0" decel="46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29 -0.00066 C -0.04594 0.00992 -0.0732 0.02977 -0.09738 0.04013 C -0.1212 0.04983 -0.17529 0.08181 -0.25937 0.14994 " pathEditMode="relative" rAng="0" ptsTypes="AAA">
                                          <p:cBhvr>
                                            <p:cTn id="78" dur="1000" spd="-100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958" y="75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9" presetID="6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0" dur="7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500000" y="5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1" presetID="6" presetClass="emph" presetSubtype="0" decel="10000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2" dur="1000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20000" y="2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5" grpId="1" animBg="1"/>
          <p:bldP spid="25" grpId="2" animBg="1"/>
          <p:bldP spid="25" grpId="3" animBg="1"/>
          <p:bldP spid="43" grpId="0"/>
          <p:bldP spid="74" grpId="0" animBg="1"/>
          <p:bldP spid="74" grpId="1" animBg="1"/>
          <p:bldP spid="74" grpId="2" animBg="1"/>
          <p:bldP spid="74" grpId="3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2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4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75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0" presetClass="path" presetSubtype="0" decel="46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29 -0.00066 C -0.04594 0.00992 -0.0732 0.02977 -0.09738 0.04013 C -0.1212 0.04983 -0.17529 0.08181 -0.25937 0.14994 " pathEditMode="relative" rAng="0" ptsTypes="AAA">
                                          <p:cBhvr>
                                            <p:cTn id="34" dur="1000" spd="-100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958" y="75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5" presetID="6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36" dur="7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500000" y="5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7" presetID="6" presetClass="emph" presetSubtype="0" decel="10000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38" dur="100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20000" y="2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7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16" presetClass="entr" presetSubtype="42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51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16" presetClass="entr" presetSubtype="42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54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6" presetClass="entr" presetSubtype="42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57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7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4" fill="hold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75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6" presetID="2" presetClass="entr" presetSubtype="4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4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75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6" dur="375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0" presetClass="path" presetSubtype="0" decel="46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029 -0.00066 C -0.04594 0.00992 -0.0732 0.02977 -0.09738 0.04013 C -0.1212 0.04983 -0.17529 0.08181 -0.25937 0.14994 " pathEditMode="relative" rAng="0" ptsTypes="AAA">
                                          <p:cBhvr>
                                            <p:cTn id="78" dur="1000" spd="-1000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958" y="751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9" presetID="6" presetClass="emph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0" dur="7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500000" y="5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1" presetID="6" presetClass="emph" presetSubtype="0" decel="100000" fill="hold" grpId="3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2" dur="1000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20000" y="2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5" grpId="1" animBg="1"/>
          <p:bldP spid="25" grpId="2" animBg="1"/>
          <p:bldP spid="25" grpId="3" animBg="1"/>
          <p:bldP spid="43" grpId="0"/>
          <p:bldP spid="74" grpId="0" animBg="1"/>
          <p:bldP spid="74" grpId="1" animBg="1"/>
          <p:bldP spid="74" grpId="2" animBg="1"/>
          <p:bldP spid="74" grpId="3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3" r="-1645" b="40900"/>
          <a:stretch/>
        </p:blipFill>
        <p:spPr>
          <a:xfrm>
            <a:off x="-1960378" y="-2140905"/>
            <a:ext cx="6134229" cy="6073589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8609161" y="5439147"/>
            <a:ext cx="677270" cy="60070"/>
          </a:xfrm>
          <a:prstGeom prst="rect">
            <a:avLst/>
          </a:prstGeom>
          <a:solidFill>
            <a:srgbClr val="017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5032621" y="3417799"/>
            <a:ext cx="4407876" cy="1067921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54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原型设计</a:t>
            </a:r>
          </a:p>
        </p:txBody>
      </p:sp>
      <p:sp>
        <p:nvSpPr>
          <p:cNvPr id="17" name="Rectangle 3"/>
          <p:cNvSpPr>
            <a:spLocks/>
          </p:cNvSpPr>
          <p:nvPr/>
        </p:nvSpPr>
        <p:spPr bwMode="auto">
          <a:xfrm>
            <a:off x="3973108" y="4567608"/>
            <a:ext cx="534661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2436813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2436813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2436813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2436813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Lorem ipsum dolor sit amet, consectetuer dipiscing elit, sed diam </a:t>
            </a:r>
            <a:endParaRPr lang="en-US" altLang="zh-CN" sz="10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  <a:p>
            <a:pPr algn="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nonummy nibheuismod tincidunt ut laoreet dolore magna aliquam erat volutpat. Ut wisi enim ad minim veniam</a:t>
            </a:r>
          </a:p>
        </p:txBody>
      </p:sp>
      <p:sp>
        <p:nvSpPr>
          <p:cNvPr id="22" name="TextBox 30">
            <a:extLst>
              <a:ext uri="{FF2B5EF4-FFF2-40B4-BE49-F238E27FC236}">
                <a16:creationId xmlns:a16="http://schemas.microsoft.com/office/drawing/2014/main" id="{BA8EA202-F87D-45AF-91DB-F2B3A7B8F57B}"/>
              </a:ext>
            </a:extLst>
          </p:cNvPr>
          <p:cNvSpPr txBox="1"/>
          <p:nvPr/>
        </p:nvSpPr>
        <p:spPr>
          <a:xfrm>
            <a:off x="6662459" y="1572794"/>
            <a:ext cx="29202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600"/>
            <a:r>
              <a:rPr lang="en-US" altLang="zh-CN" sz="13800" dirty="0">
                <a:ln w="19050">
                  <a:solidFill>
                    <a:srgbClr val="0177E8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01</a:t>
            </a:r>
            <a:endParaRPr lang="zh-CN" altLang="en-US" sz="13800" dirty="0">
              <a:ln w="19050">
                <a:solidFill>
                  <a:srgbClr val="0177E8"/>
                </a:solidFill>
              </a:ln>
              <a:noFill/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sp>
        <p:nvSpPr>
          <p:cNvPr id="23" name="TextBox 30">
            <a:extLst>
              <a:ext uri="{FF2B5EF4-FFF2-40B4-BE49-F238E27FC236}">
                <a16:creationId xmlns:a16="http://schemas.microsoft.com/office/drawing/2014/main" id="{BA8EA202-F87D-45AF-91DB-F2B3A7B8F57B}"/>
              </a:ext>
            </a:extLst>
          </p:cNvPr>
          <p:cNvSpPr txBox="1"/>
          <p:nvPr/>
        </p:nvSpPr>
        <p:spPr>
          <a:xfrm>
            <a:off x="6560152" y="3048467"/>
            <a:ext cx="9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228600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PART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1" b="53408"/>
          <a:stretch/>
        </p:blipFill>
        <p:spPr>
          <a:xfrm>
            <a:off x="7252226" y="-1923075"/>
            <a:ext cx="4784323" cy="299237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20" t="-7612" r="50677" b="36625"/>
          <a:stretch/>
        </p:blipFill>
        <p:spPr>
          <a:xfrm>
            <a:off x="10479576" y="4858904"/>
            <a:ext cx="3113945" cy="3025813"/>
          </a:xfrm>
          <a:prstGeom prst="rect">
            <a:avLst/>
          </a:prstGeom>
        </p:spPr>
      </p:pic>
      <p:sp>
        <p:nvSpPr>
          <p:cNvPr id="21" name="椭圆 20"/>
          <p:cNvSpPr/>
          <p:nvPr/>
        </p:nvSpPr>
        <p:spPr>
          <a:xfrm>
            <a:off x="808935" y="4443625"/>
            <a:ext cx="1134764" cy="113476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79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375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4 0.00992 -0.0732 0.02977 -0.09738 0.04013 C -0.1212 0.04983 -0.17529 0.08181 -0.25937 0.14994 " pathEditMode="relative" rAng="0" ptsTypes="AAA">
                                      <p:cBhvr>
                                        <p:cTn id="48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8" y="7519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0" dur="7" fill="hold"/>
                                        <p:tgtEl>
                                          <p:spTgt spid="21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2" dur="1000" fill="hold"/>
                                        <p:tgtEl>
                                          <p:spTgt spid="21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17" grpId="0"/>
      <p:bldP spid="22" grpId="0"/>
      <p:bldP spid="23" grpId="0"/>
      <p:bldP spid="21" grpId="0" animBg="1"/>
      <p:bldP spid="21" grpId="1" animBg="1"/>
      <p:bldP spid="21" grpId="2" animBg="1"/>
      <p:bldP spid="21" grpId="3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任意多边形 46"/>
          <p:cNvSpPr/>
          <p:nvPr/>
        </p:nvSpPr>
        <p:spPr>
          <a:xfrm>
            <a:off x="1413936" y="2118792"/>
            <a:ext cx="4143023" cy="3428999"/>
          </a:xfrm>
          <a:custGeom>
            <a:avLst/>
            <a:gdLst>
              <a:gd name="connsiteX0" fmla="*/ 206254 w 4143023"/>
              <a:gd name="connsiteY0" fmla="*/ 0 h 3428999"/>
              <a:gd name="connsiteX1" fmla="*/ 4143023 w 4143023"/>
              <a:gd name="connsiteY1" fmla="*/ 0 h 3428999"/>
              <a:gd name="connsiteX2" fmla="*/ 4143023 w 4143023"/>
              <a:gd name="connsiteY2" fmla="*/ 3428999 h 3428999"/>
              <a:gd name="connsiteX3" fmla="*/ 206254 w 4143023"/>
              <a:gd name="connsiteY3" fmla="*/ 3428999 h 3428999"/>
              <a:gd name="connsiteX4" fmla="*/ 0 w 4143023"/>
              <a:gd name="connsiteY4" fmla="*/ 3222745 h 3428999"/>
              <a:gd name="connsiteX5" fmla="*/ 0 w 4143023"/>
              <a:gd name="connsiteY5" fmla="*/ 206254 h 3428999"/>
              <a:gd name="connsiteX6" fmla="*/ 206254 w 4143023"/>
              <a:gd name="connsiteY6" fmla="*/ 0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43023" h="3428999">
                <a:moveTo>
                  <a:pt x="206254" y="0"/>
                </a:moveTo>
                <a:lnTo>
                  <a:pt x="4143023" y="0"/>
                </a:lnTo>
                <a:lnTo>
                  <a:pt x="4143023" y="3428999"/>
                </a:lnTo>
                <a:lnTo>
                  <a:pt x="206254" y="3428999"/>
                </a:lnTo>
                <a:cubicBezTo>
                  <a:pt x="92343" y="3428999"/>
                  <a:pt x="0" y="3336656"/>
                  <a:pt x="0" y="3222745"/>
                </a:cubicBezTo>
                <a:lnTo>
                  <a:pt x="0" y="206254"/>
                </a:lnTo>
                <a:cubicBezTo>
                  <a:pt x="0" y="92343"/>
                  <a:pt x="92343" y="0"/>
                  <a:pt x="206254" y="0"/>
                </a:cubicBezTo>
                <a:close/>
              </a:path>
            </a:pathLst>
          </a:custGeom>
          <a:gradFill>
            <a:gsLst>
              <a:gs pos="1000">
                <a:schemeClr val="bg1"/>
              </a:gs>
              <a:gs pos="100000">
                <a:srgbClr val="F2F2F2"/>
              </a:gs>
            </a:gsLst>
            <a:lin ang="27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3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1809700" y="3197142"/>
            <a:ext cx="3640943" cy="23273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dirty="0">
                <a:latin typeface="+mj-ea"/>
                <a:ea typeface="+mj-ea"/>
              </a:rPr>
              <a:t>本购物网站原型设计以用户体验为核心，聚焦高效的商品浏览与交易流程，覆盖消费者端与商家管理端的完整功能链条。采用响应式设计适配多终端，前端通过组件化开发（如</a:t>
            </a:r>
            <a:r>
              <a:rPr lang="en-US" altLang="zh-CN" sz="1100" dirty="0">
                <a:latin typeface="+mj-ea"/>
                <a:ea typeface="+mj-ea"/>
              </a:rPr>
              <a:t>React/Vue</a:t>
            </a:r>
            <a:r>
              <a:rPr lang="zh-CN" altLang="en-US" sz="1100" dirty="0">
                <a:latin typeface="+mj-ea"/>
                <a:ea typeface="+mj-ea"/>
              </a:rPr>
              <a:t>）保障交互流畅性，后端结合分布式架构提升并发处理能力，集成支付宝</a:t>
            </a:r>
            <a:r>
              <a:rPr lang="en-US" altLang="zh-CN" sz="1100" dirty="0">
                <a:latin typeface="+mj-ea"/>
                <a:ea typeface="+mj-ea"/>
              </a:rPr>
              <a:t>/</a:t>
            </a:r>
            <a:r>
              <a:rPr lang="zh-CN" altLang="en-US" sz="1100" dirty="0">
                <a:latin typeface="+mj-ea"/>
                <a:ea typeface="+mj-ea"/>
              </a:rPr>
              <a:t>微信支付接口确保交易安全，依托云服务实现弹性扩容与全球加速。</a:t>
            </a:r>
          </a:p>
          <a:p>
            <a:pPr>
              <a:lnSpc>
                <a:spcPct val="150000"/>
              </a:lnSpc>
            </a:pPr>
            <a:r>
              <a:rPr lang="zh-CN" altLang="en-US" sz="1100" dirty="0">
                <a:latin typeface="+mj-ea"/>
                <a:ea typeface="+mj-ea"/>
              </a:rPr>
              <a:t>该设计兼顾功能完整性与扩展性，为打造一站式电商平台奠定坚实基础。</a:t>
            </a: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1809700" y="2707150"/>
            <a:ext cx="1569660" cy="4590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+mn-lt"/>
              </a:rPr>
              <a:t>原型设计简介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5998637" y="2102073"/>
            <a:ext cx="683040" cy="693874"/>
            <a:chOff x="5898887" y="2384703"/>
            <a:chExt cx="683040" cy="693874"/>
          </a:xfrm>
        </p:grpSpPr>
        <p:sp>
          <p:nvSpPr>
            <p:cNvPr id="54" name="椭圆 53"/>
            <p:cNvSpPr/>
            <p:nvPr/>
          </p:nvSpPr>
          <p:spPr>
            <a:xfrm>
              <a:off x="5898887" y="2384703"/>
              <a:ext cx="683040" cy="69387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 t="-100000" r="-100000"/>
            </a:gradFill>
            <a:ln w="12700">
              <a:noFill/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107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71" name="Freeform 6"/>
            <p:cNvSpPr>
              <a:spLocks noEditPoints="1"/>
            </p:cNvSpPr>
            <p:nvPr/>
          </p:nvSpPr>
          <p:spPr bwMode="auto">
            <a:xfrm>
              <a:off x="6062906" y="2556532"/>
              <a:ext cx="409754" cy="297138"/>
            </a:xfrm>
            <a:custGeom>
              <a:avLst/>
              <a:gdLst>
                <a:gd name="T0" fmla="*/ 107 w 165"/>
                <a:gd name="T1" fmla="*/ 104 h 104"/>
                <a:gd name="T2" fmla="*/ 124 w 165"/>
                <a:gd name="T3" fmla="*/ 104 h 104"/>
                <a:gd name="T4" fmla="*/ 124 w 165"/>
                <a:gd name="T5" fmla="*/ 45 h 104"/>
                <a:gd name="T6" fmla="*/ 107 w 165"/>
                <a:gd name="T7" fmla="*/ 61 h 104"/>
                <a:gd name="T8" fmla="*/ 107 w 165"/>
                <a:gd name="T9" fmla="*/ 104 h 104"/>
                <a:gd name="T10" fmla="*/ 132 w 165"/>
                <a:gd name="T11" fmla="*/ 104 h 104"/>
                <a:gd name="T12" fmla="*/ 149 w 165"/>
                <a:gd name="T13" fmla="*/ 104 h 104"/>
                <a:gd name="T14" fmla="*/ 149 w 165"/>
                <a:gd name="T15" fmla="*/ 22 h 104"/>
                <a:gd name="T16" fmla="*/ 132 w 165"/>
                <a:gd name="T17" fmla="*/ 38 h 104"/>
                <a:gd name="T18" fmla="*/ 132 w 165"/>
                <a:gd name="T19" fmla="*/ 104 h 104"/>
                <a:gd name="T20" fmla="*/ 161 w 165"/>
                <a:gd name="T21" fmla="*/ 0 h 104"/>
                <a:gd name="T22" fmla="*/ 164 w 165"/>
                <a:gd name="T23" fmla="*/ 4 h 104"/>
                <a:gd name="T24" fmla="*/ 164 w 165"/>
                <a:gd name="T25" fmla="*/ 5 h 104"/>
                <a:gd name="T26" fmla="*/ 161 w 165"/>
                <a:gd name="T27" fmla="*/ 15 h 104"/>
                <a:gd name="T28" fmla="*/ 161 w 165"/>
                <a:gd name="T29" fmla="*/ 16 h 104"/>
                <a:gd name="T30" fmla="*/ 156 w 165"/>
                <a:gd name="T31" fmla="*/ 17 h 104"/>
                <a:gd name="T32" fmla="*/ 155 w 165"/>
                <a:gd name="T33" fmla="*/ 17 h 104"/>
                <a:gd name="T34" fmla="*/ 153 w 165"/>
                <a:gd name="T35" fmla="*/ 14 h 104"/>
                <a:gd name="T36" fmla="*/ 103 w 165"/>
                <a:gd name="T37" fmla="*/ 61 h 104"/>
                <a:gd name="T38" fmla="*/ 87 w 165"/>
                <a:gd name="T39" fmla="*/ 44 h 104"/>
                <a:gd name="T40" fmla="*/ 74 w 165"/>
                <a:gd name="T41" fmla="*/ 30 h 104"/>
                <a:gd name="T42" fmla="*/ 3 w 165"/>
                <a:gd name="T43" fmla="*/ 96 h 104"/>
                <a:gd name="T44" fmla="*/ 0 w 165"/>
                <a:gd name="T45" fmla="*/ 93 h 104"/>
                <a:gd name="T46" fmla="*/ 74 w 165"/>
                <a:gd name="T47" fmla="*/ 24 h 104"/>
                <a:gd name="T48" fmla="*/ 87 w 165"/>
                <a:gd name="T49" fmla="*/ 37 h 104"/>
                <a:gd name="T50" fmla="*/ 103 w 165"/>
                <a:gd name="T51" fmla="*/ 55 h 104"/>
                <a:gd name="T52" fmla="*/ 150 w 165"/>
                <a:gd name="T53" fmla="*/ 11 h 104"/>
                <a:gd name="T54" fmla="*/ 148 w 165"/>
                <a:gd name="T55" fmla="*/ 9 h 104"/>
                <a:gd name="T56" fmla="*/ 147 w 165"/>
                <a:gd name="T57" fmla="*/ 8 h 104"/>
                <a:gd name="T58" fmla="*/ 149 w 165"/>
                <a:gd name="T59" fmla="*/ 3 h 104"/>
                <a:gd name="T60" fmla="*/ 150 w 165"/>
                <a:gd name="T61" fmla="*/ 3 h 104"/>
                <a:gd name="T62" fmla="*/ 160 w 165"/>
                <a:gd name="T63" fmla="*/ 1 h 104"/>
                <a:gd name="T64" fmla="*/ 161 w 165"/>
                <a:gd name="T65" fmla="*/ 0 h 104"/>
                <a:gd name="T66" fmla="*/ 7 w 165"/>
                <a:gd name="T67" fmla="*/ 104 h 104"/>
                <a:gd name="T68" fmla="*/ 24 w 165"/>
                <a:gd name="T69" fmla="*/ 104 h 104"/>
                <a:gd name="T70" fmla="*/ 24 w 165"/>
                <a:gd name="T71" fmla="*/ 81 h 104"/>
                <a:gd name="T72" fmla="*/ 7 w 165"/>
                <a:gd name="T73" fmla="*/ 97 h 104"/>
                <a:gd name="T74" fmla="*/ 7 w 165"/>
                <a:gd name="T75" fmla="*/ 104 h 104"/>
                <a:gd name="T76" fmla="*/ 32 w 165"/>
                <a:gd name="T77" fmla="*/ 104 h 104"/>
                <a:gd name="T78" fmla="*/ 49 w 165"/>
                <a:gd name="T79" fmla="*/ 104 h 104"/>
                <a:gd name="T80" fmla="*/ 49 w 165"/>
                <a:gd name="T81" fmla="*/ 58 h 104"/>
                <a:gd name="T82" fmla="*/ 32 w 165"/>
                <a:gd name="T83" fmla="*/ 74 h 104"/>
                <a:gd name="T84" fmla="*/ 32 w 165"/>
                <a:gd name="T85" fmla="*/ 104 h 104"/>
                <a:gd name="T86" fmla="*/ 57 w 165"/>
                <a:gd name="T87" fmla="*/ 50 h 104"/>
                <a:gd name="T88" fmla="*/ 57 w 165"/>
                <a:gd name="T89" fmla="*/ 104 h 104"/>
                <a:gd name="T90" fmla="*/ 74 w 165"/>
                <a:gd name="T91" fmla="*/ 104 h 104"/>
                <a:gd name="T92" fmla="*/ 74 w 165"/>
                <a:gd name="T93" fmla="*/ 34 h 104"/>
                <a:gd name="T94" fmla="*/ 74 w 165"/>
                <a:gd name="T95" fmla="*/ 34 h 104"/>
                <a:gd name="T96" fmla="*/ 57 w 165"/>
                <a:gd name="T97" fmla="*/ 50 h 104"/>
                <a:gd name="T98" fmla="*/ 82 w 165"/>
                <a:gd name="T99" fmla="*/ 43 h 104"/>
                <a:gd name="T100" fmla="*/ 82 w 165"/>
                <a:gd name="T101" fmla="*/ 104 h 104"/>
                <a:gd name="T102" fmla="*/ 87 w 165"/>
                <a:gd name="T103" fmla="*/ 104 h 104"/>
                <a:gd name="T104" fmla="*/ 99 w 165"/>
                <a:gd name="T105" fmla="*/ 104 h 104"/>
                <a:gd name="T106" fmla="*/ 99 w 165"/>
                <a:gd name="T107" fmla="*/ 61 h 104"/>
                <a:gd name="T108" fmla="*/ 87 w 165"/>
                <a:gd name="T109" fmla="*/ 48 h 104"/>
                <a:gd name="T110" fmla="*/ 82 w 165"/>
                <a:gd name="T111" fmla="*/ 4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5" h="104">
                  <a:moveTo>
                    <a:pt x="107" y="104"/>
                  </a:moveTo>
                  <a:cubicBezTo>
                    <a:pt x="124" y="104"/>
                    <a:pt x="124" y="104"/>
                    <a:pt x="124" y="104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07" y="61"/>
                    <a:pt x="107" y="61"/>
                    <a:pt x="107" y="61"/>
                  </a:cubicBezTo>
                  <a:cubicBezTo>
                    <a:pt x="107" y="104"/>
                    <a:pt x="107" y="104"/>
                    <a:pt x="107" y="104"/>
                  </a:cubicBezTo>
                  <a:close/>
                  <a:moveTo>
                    <a:pt x="132" y="104"/>
                  </a:moveTo>
                  <a:cubicBezTo>
                    <a:pt x="149" y="104"/>
                    <a:pt x="149" y="104"/>
                    <a:pt x="149" y="104"/>
                  </a:cubicBezTo>
                  <a:cubicBezTo>
                    <a:pt x="149" y="22"/>
                    <a:pt x="149" y="22"/>
                    <a:pt x="149" y="2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2" y="104"/>
                    <a:pt x="132" y="104"/>
                    <a:pt x="132" y="104"/>
                  </a:cubicBezTo>
                  <a:close/>
                  <a:moveTo>
                    <a:pt x="161" y="0"/>
                  </a:moveTo>
                  <a:cubicBezTo>
                    <a:pt x="164" y="0"/>
                    <a:pt x="165" y="2"/>
                    <a:pt x="164" y="4"/>
                  </a:cubicBezTo>
                  <a:cubicBezTo>
                    <a:pt x="164" y="5"/>
                    <a:pt x="164" y="5"/>
                    <a:pt x="164" y="5"/>
                  </a:cubicBezTo>
                  <a:cubicBezTo>
                    <a:pt x="163" y="8"/>
                    <a:pt x="162" y="12"/>
                    <a:pt x="161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0" y="19"/>
                    <a:pt x="158" y="19"/>
                    <a:pt x="156" y="17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4" y="16"/>
                    <a:pt x="154" y="15"/>
                    <a:pt x="153" y="14"/>
                  </a:cubicBezTo>
                  <a:cubicBezTo>
                    <a:pt x="103" y="61"/>
                    <a:pt x="103" y="61"/>
                    <a:pt x="103" y="61"/>
                  </a:cubicBezTo>
                  <a:cubicBezTo>
                    <a:pt x="87" y="44"/>
                    <a:pt x="87" y="44"/>
                    <a:pt x="87" y="44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3" y="96"/>
                    <a:pt x="3" y="96"/>
                    <a:pt x="3" y="96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103" y="55"/>
                    <a:pt x="103" y="55"/>
                    <a:pt x="103" y="55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49" y="10"/>
                    <a:pt x="148" y="9"/>
                    <a:pt x="148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5" y="6"/>
                    <a:pt x="146" y="4"/>
                    <a:pt x="149" y="3"/>
                  </a:cubicBezTo>
                  <a:cubicBezTo>
                    <a:pt x="150" y="3"/>
                    <a:pt x="150" y="3"/>
                    <a:pt x="150" y="3"/>
                  </a:cubicBezTo>
                  <a:cubicBezTo>
                    <a:pt x="152" y="2"/>
                    <a:pt x="157" y="1"/>
                    <a:pt x="160" y="1"/>
                  </a:cubicBezTo>
                  <a:cubicBezTo>
                    <a:pt x="161" y="0"/>
                    <a:pt x="161" y="0"/>
                    <a:pt x="161" y="0"/>
                  </a:cubicBezTo>
                  <a:close/>
                  <a:moveTo>
                    <a:pt x="7" y="104"/>
                  </a:moveTo>
                  <a:cubicBezTo>
                    <a:pt x="24" y="104"/>
                    <a:pt x="24" y="104"/>
                    <a:pt x="24" y="104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7" y="97"/>
                    <a:pt x="7" y="97"/>
                    <a:pt x="7" y="97"/>
                  </a:cubicBezTo>
                  <a:cubicBezTo>
                    <a:pt x="7" y="104"/>
                    <a:pt x="7" y="104"/>
                    <a:pt x="7" y="104"/>
                  </a:cubicBezTo>
                  <a:close/>
                  <a:moveTo>
                    <a:pt x="32" y="104"/>
                  </a:moveTo>
                  <a:cubicBezTo>
                    <a:pt x="49" y="104"/>
                    <a:pt x="49" y="104"/>
                    <a:pt x="49" y="104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32" y="104"/>
                    <a:pt x="32" y="104"/>
                    <a:pt x="32" y="104"/>
                  </a:cubicBezTo>
                  <a:close/>
                  <a:moveTo>
                    <a:pt x="57" y="50"/>
                  </a:moveTo>
                  <a:cubicBezTo>
                    <a:pt x="57" y="104"/>
                    <a:pt x="57" y="104"/>
                    <a:pt x="57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57" y="50"/>
                    <a:pt x="57" y="50"/>
                    <a:pt x="57" y="50"/>
                  </a:cubicBezTo>
                  <a:close/>
                  <a:moveTo>
                    <a:pt x="82" y="43"/>
                  </a:moveTo>
                  <a:cubicBezTo>
                    <a:pt x="82" y="104"/>
                    <a:pt x="82" y="104"/>
                    <a:pt x="82" y="104"/>
                  </a:cubicBezTo>
                  <a:cubicBezTo>
                    <a:pt x="87" y="104"/>
                    <a:pt x="87" y="104"/>
                    <a:pt x="87" y="104"/>
                  </a:cubicBezTo>
                  <a:cubicBezTo>
                    <a:pt x="99" y="104"/>
                    <a:pt x="99" y="104"/>
                    <a:pt x="99" y="104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87" y="48"/>
                    <a:pt x="87" y="48"/>
                    <a:pt x="87" y="48"/>
                  </a:cubicBezTo>
                  <a:lnTo>
                    <a:pt x="82" y="43"/>
                  </a:lnTo>
                  <a:close/>
                </a:path>
              </a:pathLst>
            </a:custGeom>
            <a:solidFill>
              <a:srgbClr val="0177E8"/>
            </a:solidFill>
            <a:ln>
              <a:noFill/>
            </a:ln>
          </p:spPr>
          <p:txBody>
            <a:bodyPr vert="horz" wrap="square" lIns="90516" tIns="45259" rIns="90516" bIns="45259" numCol="1" anchor="t" anchorCtr="0" compatLnSpc="1"/>
            <a:lstStyle/>
            <a:p>
              <a:endParaRPr lang="zh-CN" altLang="en-US" sz="1933" dirty="0">
                <a:solidFill>
                  <a:srgbClr val="DA0000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5998638" y="3437358"/>
            <a:ext cx="683040" cy="693874"/>
            <a:chOff x="5898888" y="3719988"/>
            <a:chExt cx="683040" cy="693874"/>
          </a:xfrm>
        </p:grpSpPr>
        <p:sp>
          <p:nvSpPr>
            <p:cNvPr id="67" name="椭圆 66"/>
            <p:cNvSpPr/>
            <p:nvPr/>
          </p:nvSpPr>
          <p:spPr>
            <a:xfrm>
              <a:off x="5898888" y="3719988"/>
              <a:ext cx="683040" cy="69387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 t="-100000" r="-100000"/>
            </a:gradFill>
            <a:ln w="12700">
              <a:noFill/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107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72" name="Freeform 45"/>
            <p:cNvSpPr>
              <a:spLocks noEditPoints="1"/>
            </p:cNvSpPr>
            <p:nvPr/>
          </p:nvSpPr>
          <p:spPr bwMode="auto">
            <a:xfrm>
              <a:off x="6063138" y="3835920"/>
              <a:ext cx="406028" cy="458322"/>
            </a:xfrm>
            <a:custGeom>
              <a:avLst/>
              <a:gdLst>
                <a:gd name="T0" fmla="*/ 40 w 46"/>
                <a:gd name="T1" fmla="*/ 28 h 51"/>
                <a:gd name="T2" fmla="*/ 35 w 46"/>
                <a:gd name="T3" fmla="*/ 41 h 51"/>
                <a:gd name="T4" fmla="*/ 34 w 46"/>
                <a:gd name="T5" fmla="*/ 34 h 51"/>
                <a:gd name="T6" fmla="*/ 29 w 46"/>
                <a:gd name="T7" fmla="*/ 30 h 51"/>
                <a:gd name="T8" fmla="*/ 29 w 46"/>
                <a:gd name="T9" fmla="*/ 30 h 51"/>
                <a:gd name="T10" fmla="*/ 27 w 46"/>
                <a:gd name="T11" fmla="*/ 30 h 51"/>
                <a:gd name="T12" fmla="*/ 25 w 46"/>
                <a:gd name="T13" fmla="*/ 35 h 51"/>
                <a:gd name="T14" fmla="*/ 24 w 46"/>
                <a:gd name="T15" fmla="*/ 38 h 51"/>
                <a:gd name="T16" fmla="*/ 24 w 46"/>
                <a:gd name="T17" fmla="*/ 32 h 51"/>
                <a:gd name="T18" fmla="*/ 24 w 46"/>
                <a:gd name="T19" fmla="*/ 31 h 51"/>
                <a:gd name="T20" fmla="*/ 23 w 46"/>
                <a:gd name="T21" fmla="*/ 30 h 51"/>
                <a:gd name="T22" fmla="*/ 22 w 46"/>
                <a:gd name="T23" fmla="*/ 31 h 51"/>
                <a:gd name="T24" fmla="*/ 22 w 46"/>
                <a:gd name="T25" fmla="*/ 32 h 51"/>
                <a:gd name="T26" fmla="*/ 21 w 46"/>
                <a:gd name="T27" fmla="*/ 38 h 51"/>
                <a:gd name="T28" fmla="*/ 20 w 46"/>
                <a:gd name="T29" fmla="*/ 35 h 51"/>
                <a:gd name="T30" fmla="*/ 19 w 46"/>
                <a:gd name="T31" fmla="*/ 30 h 51"/>
                <a:gd name="T32" fmla="*/ 15 w 46"/>
                <a:gd name="T33" fmla="*/ 30 h 51"/>
                <a:gd name="T34" fmla="*/ 15 w 46"/>
                <a:gd name="T35" fmla="*/ 30 h 51"/>
                <a:gd name="T36" fmla="*/ 11 w 46"/>
                <a:gd name="T37" fmla="*/ 34 h 51"/>
                <a:gd name="T38" fmla="*/ 10 w 46"/>
                <a:gd name="T39" fmla="*/ 41 h 51"/>
                <a:gd name="T40" fmla="*/ 5 w 46"/>
                <a:gd name="T41" fmla="*/ 28 h 51"/>
                <a:gd name="T42" fmla="*/ 23 w 46"/>
                <a:gd name="T43" fmla="*/ 11 h 51"/>
                <a:gd name="T44" fmla="*/ 23 w 46"/>
                <a:gd name="T45" fmla="*/ 14 h 51"/>
                <a:gd name="T46" fmla="*/ 25 w 46"/>
                <a:gd name="T47" fmla="*/ 15 h 51"/>
                <a:gd name="T48" fmla="*/ 28 w 46"/>
                <a:gd name="T49" fmla="*/ 13 h 51"/>
                <a:gd name="T50" fmla="*/ 32 w 46"/>
                <a:gd name="T51" fmla="*/ 11 h 51"/>
                <a:gd name="T52" fmla="*/ 34 w 46"/>
                <a:gd name="T53" fmla="*/ 9 h 51"/>
                <a:gd name="T54" fmla="*/ 34 w 46"/>
                <a:gd name="T55" fmla="*/ 7 h 51"/>
                <a:gd name="T56" fmla="*/ 32 w 46"/>
                <a:gd name="T57" fmla="*/ 5 h 51"/>
                <a:gd name="T58" fmla="*/ 28 w 46"/>
                <a:gd name="T59" fmla="*/ 3 h 51"/>
                <a:gd name="T60" fmla="*/ 25 w 46"/>
                <a:gd name="T61" fmla="*/ 1 h 51"/>
                <a:gd name="T62" fmla="*/ 23 w 46"/>
                <a:gd name="T63" fmla="*/ 2 h 51"/>
                <a:gd name="T64" fmla="*/ 23 w 46"/>
                <a:gd name="T65" fmla="*/ 5 h 51"/>
                <a:gd name="T66" fmla="*/ 0 w 46"/>
                <a:gd name="T67" fmla="*/ 28 h 51"/>
                <a:gd name="T68" fmla="*/ 23 w 46"/>
                <a:gd name="T69" fmla="*/ 51 h 51"/>
                <a:gd name="T70" fmla="*/ 46 w 46"/>
                <a:gd name="T71" fmla="*/ 28 h 51"/>
                <a:gd name="T72" fmla="*/ 40 w 46"/>
                <a:gd name="T73" fmla="*/ 28 h 51"/>
                <a:gd name="T74" fmla="*/ 23 w 46"/>
                <a:gd name="T75" fmla="*/ 19 h 51"/>
                <a:gd name="T76" fmla="*/ 28 w 46"/>
                <a:gd name="T77" fmla="*/ 24 h 51"/>
                <a:gd name="T78" fmla="*/ 23 w 46"/>
                <a:gd name="T79" fmla="*/ 29 h 51"/>
                <a:gd name="T80" fmla="*/ 17 w 46"/>
                <a:gd name="T81" fmla="*/ 24 h 51"/>
                <a:gd name="T82" fmla="*/ 23 w 46"/>
                <a:gd name="T83" fmla="*/ 19 h 51"/>
                <a:gd name="T84" fmla="*/ 30 w 46"/>
                <a:gd name="T85" fmla="*/ 37 h 51"/>
                <a:gd name="T86" fmla="*/ 30 w 46"/>
                <a:gd name="T87" fmla="*/ 37 h 51"/>
                <a:gd name="T88" fmla="*/ 30 w 46"/>
                <a:gd name="T89" fmla="*/ 37 h 51"/>
                <a:gd name="T90" fmla="*/ 30 w 46"/>
                <a:gd name="T91" fmla="*/ 44 h 51"/>
                <a:gd name="T92" fmla="*/ 30 w 46"/>
                <a:gd name="T93" fmla="*/ 44 h 51"/>
                <a:gd name="T94" fmla="*/ 29 w 46"/>
                <a:gd name="T95" fmla="*/ 37 h 51"/>
                <a:gd name="T96" fmla="*/ 30 w 46"/>
                <a:gd name="T97" fmla="*/ 37 h 51"/>
                <a:gd name="T98" fmla="*/ 15 w 46"/>
                <a:gd name="T99" fmla="*/ 37 h 51"/>
                <a:gd name="T100" fmla="*/ 15 w 46"/>
                <a:gd name="T101" fmla="*/ 37 h 51"/>
                <a:gd name="T102" fmla="*/ 15 w 46"/>
                <a:gd name="T103" fmla="*/ 44 h 51"/>
                <a:gd name="T104" fmla="*/ 14 w 46"/>
                <a:gd name="T105" fmla="*/ 44 h 51"/>
                <a:gd name="T106" fmla="*/ 14 w 46"/>
                <a:gd name="T107" fmla="*/ 37 h 51"/>
                <a:gd name="T108" fmla="*/ 15 w 46"/>
                <a:gd name="T109" fmla="*/ 3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6" h="51">
                  <a:moveTo>
                    <a:pt x="40" y="28"/>
                  </a:moveTo>
                  <a:cubicBezTo>
                    <a:pt x="40" y="33"/>
                    <a:pt x="38" y="38"/>
                    <a:pt x="35" y="41"/>
                  </a:cubicBezTo>
                  <a:cubicBezTo>
                    <a:pt x="34" y="38"/>
                    <a:pt x="34" y="35"/>
                    <a:pt x="34" y="34"/>
                  </a:cubicBezTo>
                  <a:cubicBezTo>
                    <a:pt x="33" y="31"/>
                    <a:pt x="30" y="30"/>
                    <a:pt x="29" y="30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1"/>
                    <a:pt x="24" y="31"/>
                  </a:cubicBezTo>
                  <a:cubicBezTo>
                    <a:pt x="24" y="31"/>
                    <a:pt x="23" y="30"/>
                    <a:pt x="23" y="30"/>
                  </a:cubicBezTo>
                  <a:cubicBezTo>
                    <a:pt x="22" y="30"/>
                    <a:pt x="22" y="31"/>
                    <a:pt x="22" y="31"/>
                  </a:cubicBezTo>
                  <a:cubicBezTo>
                    <a:pt x="22" y="31"/>
                    <a:pt x="22" y="32"/>
                    <a:pt x="22" y="32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1" y="31"/>
                    <a:pt x="11" y="34"/>
                  </a:cubicBezTo>
                  <a:cubicBezTo>
                    <a:pt x="10" y="35"/>
                    <a:pt x="10" y="37"/>
                    <a:pt x="10" y="41"/>
                  </a:cubicBezTo>
                  <a:cubicBezTo>
                    <a:pt x="7" y="37"/>
                    <a:pt x="5" y="33"/>
                    <a:pt x="5" y="28"/>
                  </a:cubicBezTo>
                  <a:cubicBezTo>
                    <a:pt x="5" y="19"/>
                    <a:pt x="13" y="11"/>
                    <a:pt x="23" y="11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3" y="15"/>
                    <a:pt x="24" y="15"/>
                    <a:pt x="25" y="15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30" y="11"/>
                    <a:pt x="32" y="11"/>
                  </a:cubicBezTo>
                  <a:cubicBezTo>
                    <a:pt x="34" y="9"/>
                    <a:pt x="34" y="9"/>
                    <a:pt x="34" y="9"/>
                  </a:cubicBezTo>
                  <a:cubicBezTo>
                    <a:pt x="36" y="8"/>
                    <a:pt x="36" y="7"/>
                    <a:pt x="34" y="7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0" y="4"/>
                    <a:pt x="29" y="3"/>
                    <a:pt x="28" y="3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3" y="1"/>
                    <a:pt x="23" y="2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10" y="5"/>
                    <a:pt x="0" y="16"/>
                    <a:pt x="0" y="28"/>
                  </a:cubicBezTo>
                  <a:cubicBezTo>
                    <a:pt x="0" y="41"/>
                    <a:pt x="10" y="51"/>
                    <a:pt x="23" y="51"/>
                  </a:cubicBezTo>
                  <a:cubicBezTo>
                    <a:pt x="35" y="51"/>
                    <a:pt x="46" y="41"/>
                    <a:pt x="46" y="28"/>
                  </a:cubicBezTo>
                  <a:cubicBezTo>
                    <a:pt x="40" y="28"/>
                    <a:pt x="40" y="28"/>
                    <a:pt x="40" y="28"/>
                  </a:cubicBezTo>
                  <a:close/>
                  <a:moveTo>
                    <a:pt x="23" y="19"/>
                  </a:moveTo>
                  <a:cubicBezTo>
                    <a:pt x="26" y="19"/>
                    <a:pt x="28" y="21"/>
                    <a:pt x="28" y="24"/>
                  </a:cubicBezTo>
                  <a:cubicBezTo>
                    <a:pt x="28" y="27"/>
                    <a:pt x="26" y="29"/>
                    <a:pt x="23" y="29"/>
                  </a:cubicBezTo>
                  <a:cubicBezTo>
                    <a:pt x="20" y="29"/>
                    <a:pt x="17" y="27"/>
                    <a:pt x="17" y="24"/>
                  </a:cubicBezTo>
                  <a:cubicBezTo>
                    <a:pt x="17" y="21"/>
                    <a:pt x="20" y="19"/>
                    <a:pt x="23" y="19"/>
                  </a:cubicBezTo>
                  <a:close/>
                  <a:moveTo>
                    <a:pt x="30" y="37"/>
                  </a:move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30" y="37"/>
                    <a:pt x="30" y="37"/>
                    <a:pt x="30" y="37"/>
                  </a:cubicBezTo>
                  <a:close/>
                  <a:moveTo>
                    <a:pt x="15" y="37"/>
                  </a:moveTo>
                  <a:cubicBezTo>
                    <a:pt x="15" y="37"/>
                    <a:pt x="15" y="37"/>
                    <a:pt x="15" y="37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5" y="44"/>
                    <a:pt x="14" y="44"/>
                    <a:pt x="14" y="44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14" y="37"/>
                    <a:pt x="15" y="37"/>
                  </a:cubicBezTo>
                  <a:close/>
                </a:path>
              </a:pathLst>
            </a:custGeom>
            <a:solidFill>
              <a:srgbClr val="0177E8"/>
            </a:solidFill>
            <a:ln>
              <a:noFill/>
            </a:ln>
          </p:spPr>
          <p:txBody>
            <a:bodyPr vert="horz" wrap="square" lIns="80197" tIns="40097" rIns="80197" bIns="40097" numCol="1" anchor="t" anchorCtr="0" compatLnSpc="1"/>
            <a:lstStyle/>
            <a:p>
              <a:endParaRPr lang="zh-CN" altLang="en-US" sz="1933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cxnSp>
        <p:nvCxnSpPr>
          <p:cNvPr id="74" name="直接连接符 73"/>
          <p:cNvCxnSpPr/>
          <p:nvPr/>
        </p:nvCxnSpPr>
        <p:spPr>
          <a:xfrm>
            <a:off x="7024560" y="3547190"/>
            <a:ext cx="1" cy="4699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7024560" y="2179388"/>
            <a:ext cx="1" cy="4699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6045445" y="4686415"/>
            <a:ext cx="979116" cy="693874"/>
            <a:chOff x="5945695" y="4969045"/>
            <a:chExt cx="979116" cy="693874"/>
          </a:xfrm>
        </p:grpSpPr>
        <p:sp>
          <p:nvSpPr>
            <p:cNvPr id="70" name="椭圆 69"/>
            <p:cNvSpPr/>
            <p:nvPr/>
          </p:nvSpPr>
          <p:spPr>
            <a:xfrm>
              <a:off x="5945695" y="4969045"/>
              <a:ext cx="683040" cy="693874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2700000" scaled="1"/>
              <a:tileRect t="-100000" r="-100000"/>
            </a:gradFill>
            <a:ln w="12700">
              <a:noFill/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1073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73" name="Freeform 44"/>
            <p:cNvSpPr>
              <a:spLocks noEditPoints="1"/>
            </p:cNvSpPr>
            <p:nvPr/>
          </p:nvSpPr>
          <p:spPr bwMode="auto">
            <a:xfrm>
              <a:off x="6103379" y="5167305"/>
              <a:ext cx="348522" cy="308310"/>
            </a:xfrm>
            <a:custGeom>
              <a:avLst/>
              <a:gdLst>
                <a:gd name="T0" fmla="*/ 41 w 62"/>
                <a:gd name="T1" fmla="*/ 31 h 54"/>
                <a:gd name="T2" fmla="*/ 34 w 62"/>
                <a:gd name="T3" fmla="*/ 23 h 54"/>
                <a:gd name="T4" fmla="*/ 33 w 62"/>
                <a:gd name="T5" fmla="*/ 17 h 54"/>
                <a:gd name="T6" fmla="*/ 30 w 62"/>
                <a:gd name="T7" fmla="*/ 20 h 54"/>
                <a:gd name="T8" fmla="*/ 23 w 62"/>
                <a:gd name="T9" fmla="*/ 13 h 54"/>
                <a:gd name="T10" fmla="*/ 18 w 62"/>
                <a:gd name="T11" fmla="*/ 17 h 54"/>
                <a:gd name="T12" fmla="*/ 7 w 62"/>
                <a:gd name="T13" fmla="*/ 17 h 54"/>
                <a:gd name="T14" fmla="*/ 7 w 62"/>
                <a:gd name="T15" fmla="*/ 23 h 54"/>
                <a:gd name="T16" fmla="*/ 0 w 62"/>
                <a:gd name="T17" fmla="*/ 31 h 54"/>
                <a:gd name="T18" fmla="*/ 4 w 62"/>
                <a:gd name="T19" fmla="*/ 36 h 54"/>
                <a:gd name="T20" fmla="*/ 4 w 62"/>
                <a:gd name="T21" fmla="*/ 46 h 54"/>
                <a:gd name="T22" fmla="*/ 10 w 62"/>
                <a:gd name="T23" fmla="*/ 47 h 54"/>
                <a:gd name="T24" fmla="*/ 18 w 62"/>
                <a:gd name="T25" fmla="*/ 54 h 54"/>
                <a:gd name="T26" fmla="*/ 23 w 62"/>
                <a:gd name="T27" fmla="*/ 50 h 54"/>
                <a:gd name="T28" fmla="*/ 32 w 62"/>
                <a:gd name="T29" fmla="*/ 48 h 54"/>
                <a:gd name="T30" fmla="*/ 37 w 62"/>
                <a:gd name="T31" fmla="*/ 46 h 54"/>
                <a:gd name="T32" fmla="*/ 37 w 62"/>
                <a:gd name="T33" fmla="*/ 36 h 54"/>
                <a:gd name="T34" fmla="*/ 32 w 62"/>
                <a:gd name="T35" fmla="*/ 38 h 54"/>
                <a:gd name="T36" fmla="*/ 20 w 62"/>
                <a:gd name="T37" fmla="*/ 46 h 54"/>
                <a:gd name="T38" fmla="*/ 20 w 62"/>
                <a:gd name="T39" fmla="*/ 21 h 54"/>
                <a:gd name="T40" fmla="*/ 33 w 62"/>
                <a:gd name="T41" fmla="*/ 33 h 54"/>
                <a:gd name="T42" fmla="*/ 58 w 62"/>
                <a:gd name="T43" fmla="*/ 35 h 54"/>
                <a:gd name="T44" fmla="*/ 62 w 62"/>
                <a:gd name="T45" fmla="*/ 38 h 54"/>
                <a:gd name="T46" fmla="*/ 60 w 62"/>
                <a:gd name="T47" fmla="*/ 41 h 54"/>
                <a:gd name="T48" fmla="*/ 59 w 62"/>
                <a:gd name="T49" fmla="*/ 46 h 54"/>
                <a:gd name="T50" fmla="*/ 56 w 62"/>
                <a:gd name="T51" fmla="*/ 47 h 54"/>
                <a:gd name="T52" fmla="*/ 52 w 62"/>
                <a:gd name="T53" fmla="*/ 50 h 54"/>
                <a:gd name="T54" fmla="*/ 50 w 62"/>
                <a:gd name="T55" fmla="*/ 48 h 54"/>
                <a:gd name="T56" fmla="*/ 45 w 62"/>
                <a:gd name="T57" fmla="*/ 48 h 54"/>
                <a:gd name="T58" fmla="*/ 44 w 62"/>
                <a:gd name="T59" fmla="*/ 45 h 54"/>
                <a:gd name="T60" fmla="*/ 41 w 62"/>
                <a:gd name="T61" fmla="*/ 41 h 54"/>
                <a:gd name="T62" fmla="*/ 43 w 62"/>
                <a:gd name="T63" fmla="*/ 39 h 54"/>
                <a:gd name="T64" fmla="*/ 43 w 62"/>
                <a:gd name="T65" fmla="*/ 33 h 54"/>
                <a:gd name="T66" fmla="*/ 46 w 62"/>
                <a:gd name="T67" fmla="*/ 33 h 54"/>
                <a:gd name="T68" fmla="*/ 50 w 62"/>
                <a:gd name="T69" fmla="*/ 29 h 54"/>
                <a:gd name="T70" fmla="*/ 52 w 62"/>
                <a:gd name="T71" fmla="*/ 31 h 54"/>
                <a:gd name="T72" fmla="*/ 58 w 62"/>
                <a:gd name="T73" fmla="*/ 31 h 54"/>
                <a:gd name="T74" fmla="*/ 58 w 62"/>
                <a:gd name="T75" fmla="*/ 35 h 54"/>
                <a:gd name="T76" fmla="*/ 57 w 62"/>
                <a:gd name="T77" fmla="*/ 40 h 54"/>
                <a:gd name="T78" fmla="*/ 45 w 62"/>
                <a:gd name="T79" fmla="*/ 40 h 54"/>
                <a:gd name="T80" fmla="*/ 51 w 62"/>
                <a:gd name="T81" fmla="*/ 46 h 54"/>
                <a:gd name="T82" fmla="*/ 62 w 62"/>
                <a:gd name="T83" fmla="*/ 12 h 54"/>
                <a:gd name="T84" fmla="*/ 59 w 62"/>
                <a:gd name="T85" fmla="*/ 15 h 54"/>
                <a:gd name="T86" fmla="*/ 59 w 62"/>
                <a:gd name="T87" fmla="*/ 22 h 54"/>
                <a:gd name="T88" fmla="*/ 55 w 62"/>
                <a:gd name="T89" fmla="*/ 23 h 54"/>
                <a:gd name="T90" fmla="*/ 50 w 62"/>
                <a:gd name="T91" fmla="*/ 28 h 54"/>
                <a:gd name="T92" fmla="*/ 46 w 62"/>
                <a:gd name="T93" fmla="*/ 25 h 54"/>
                <a:gd name="T94" fmla="*/ 39 w 62"/>
                <a:gd name="T95" fmla="*/ 25 h 54"/>
                <a:gd name="T96" fmla="*/ 39 w 62"/>
                <a:gd name="T97" fmla="*/ 20 h 54"/>
                <a:gd name="T98" fmla="*/ 34 w 62"/>
                <a:gd name="T99" fmla="*/ 15 h 54"/>
                <a:gd name="T100" fmla="*/ 37 w 62"/>
                <a:gd name="T101" fmla="*/ 12 h 54"/>
                <a:gd name="T102" fmla="*/ 37 w 62"/>
                <a:gd name="T103" fmla="*/ 5 h 54"/>
                <a:gd name="T104" fmla="*/ 41 w 62"/>
                <a:gd name="T105" fmla="*/ 5 h 54"/>
                <a:gd name="T106" fmla="*/ 46 w 62"/>
                <a:gd name="T107" fmla="*/ 0 h 54"/>
                <a:gd name="T108" fmla="*/ 49 w 62"/>
                <a:gd name="T109" fmla="*/ 3 h 54"/>
                <a:gd name="T110" fmla="*/ 56 w 62"/>
                <a:gd name="T111" fmla="*/ 3 h 54"/>
                <a:gd name="T112" fmla="*/ 57 w 62"/>
                <a:gd name="T113" fmla="*/ 7 h 54"/>
                <a:gd name="T114" fmla="*/ 48 w 62"/>
                <a:gd name="T115" fmla="*/ 22 h 54"/>
                <a:gd name="T116" fmla="*/ 40 w 62"/>
                <a:gd name="T117" fmla="*/ 14 h 54"/>
                <a:gd name="T118" fmla="*/ 56 w 62"/>
                <a:gd name="T119" fmla="*/ 1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2" h="54">
                  <a:moveTo>
                    <a:pt x="41" y="36"/>
                  </a:moveTo>
                  <a:cubicBezTo>
                    <a:pt x="41" y="31"/>
                    <a:pt x="41" y="31"/>
                    <a:pt x="41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28"/>
                    <a:pt x="36" y="25"/>
                    <a:pt x="34" y="23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18"/>
                    <a:pt x="26" y="17"/>
                    <a:pt x="23" y="17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5" y="17"/>
                    <a:pt x="12" y="18"/>
                    <a:pt x="10" y="20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5" y="26"/>
                    <a:pt x="4" y="28"/>
                    <a:pt x="4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9"/>
                    <a:pt x="5" y="41"/>
                    <a:pt x="7" y="44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2" y="49"/>
                    <a:pt x="15" y="50"/>
                    <a:pt x="18" y="50"/>
                  </a:cubicBezTo>
                  <a:cubicBezTo>
                    <a:pt x="18" y="54"/>
                    <a:pt x="18" y="54"/>
                    <a:pt x="18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6" y="50"/>
                    <a:pt x="28" y="49"/>
                    <a:pt x="31" y="47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6" y="41"/>
                    <a:pt x="37" y="39"/>
                    <a:pt x="37" y="36"/>
                  </a:cubicBezTo>
                  <a:cubicBezTo>
                    <a:pt x="41" y="36"/>
                    <a:pt x="41" y="36"/>
                    <a:pt x="41" y="36"/>
                  </a:cubicBezTo>
                  <a:close/>
                  <a:moveTo>
                    <a:pt x="32" y="38"/>
                  </a:moveTo>
                  <a:cubicBezTo>
                    <a:pt x="32" y="38"/>
                    <a:pt x="32" y="38"/>
                    <a:pt x="32" y="38"/>
                  </a:cubicBezTo>
                  <a:cubicBezTo>
                    <a:pt x="30" y="43"/>
                    <a:pt x="26" y="46"/>
                    <a:pt x="20" y="46"/>
                  </a:cubicBezTo>
                  <a:cubicBezTo>
                    <a:pt x="14" y="46"/>
                    <a:pt x="8" y="40"/>
                    <a:pt x="8" y="33"/>
                  </a:cubicBezTo>
                  <a:cubicBezTo>
                    <a:pt x="8" y="27"/>
                    <a:pt x="14" y="21"/>
                    <a:pt x="20" y="21"/>
                  </a:cubicBezTo>
                  <a:cubicBezTo>
                    <a:pt x="26" y="21"/>
                    <a:pt x="30" y="24"/>
                    <a:pt x="32" y="29"/>
                  </a:cubicBezTo>
                  <a:cubicBezTo>
                    <a:pt x="32" y="30"/>
                    <a:pt x="33" y="32"/>
                    <a:pt x="33" y="33"/>
                  </a:cubicBezTo>
                  <a:cubicBezTo>
                    <a:pt x="33" y="35"/>
                    <a:pt x="32" y="37"/>
                    <a:pt x="32" y="38"/>
                  </a:cubicBezTo>
                  <a:close/>
                  <a:moveTo>
                    <a:pt x="58" y="35"/>
                  </a:moveTo>
                  <a:cubicBezTo>
                    <a:pt x="59" y="36"/>
                    <a:pt x="59" y="37"/>
                    <a:pt x="60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41"/>
                    <a:pt x="62" y="41"/>
                    <a:pt x="62" y="41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59" y="42"/>
                    <a:pt x="59" y="44"/>
                    <a:pt x="58" y="45"/>
                  </a:cubicBezTo>
                  <a:cubicBezTo>
                    <a:pt x="59" y="46"/>
                    <a:pt x="59" y="46"/>
                    <a:pt x="59" y="46"/>
                  </a:cubicBezTo>
                  <a:cubicBezTo>
                    <a:pt x="58" y="48"/>
                    <a:pt x="58" y="48"/>
                    <a:pt x="58" y="48"/>
                  </a:cubicBezTo>
                  <a:cubicBezTo>
                    <a:pt x="56" y="47"/>
                    <a:pt x="56" y="47"/>
                    <a:pt x="56" y="47"/>
                  </a:cubicBezTo>
                  <a:cubicBezTo>
                    <a:pt x="55" y="47"/>
                    <a:pt x="54" y="48"/>
                    <a:pt x="52" y="48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7" y="47"/>
                    <a:pt x="46" y="47"/>
                  </a:cubicBezTo>
                  <a:cubicBezTo>
                    <a:pt x="45" y="48"/>
                    <a:pt x="45" y="48"/>
                    <a:pt x="45" y="48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2"/>
                    <a:pt x="43" y="41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3" y="37"/>
                    <a:pt x="43" y="36"/>
                    <a:pt x="44" y="35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46" y="33"/>
                    <a:pt x="46" y="33"/>
                    <a:pt x="46" y="33"/>
                  </a:cubicBezTo>
                  <a:cubicBezTo>
                    <a:pt x="47" y="32"/>
                    <a:pt x="48" y="32"/>
                    <a:pt x="50" y="31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4" y="32"/>
                    <a:pt x="55" y="32"/>
                    <a:pt x="56" y="33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5"/>
                    <a:pt x="58" y="35"/>
                    <a:pt x="58" y="35"/>
                  </a:cubicBezTo>
                  <a:close/>
                  <a:moveTo>
                    <a:pt x="51" y="46"/>
                  </a:moveTo>
                  <a:cubicBezTo>
                    <a:pt x="55" y="46"/>
                    <a:pt x="57" y="43"/>
                    <a:pt x="57" y="40"/>
                  </a:cubicBezTo>
                  <a:cubicBezTo>
                    <a:pt x="57" y="36"/>
                    <a:pt x="55" y="34"/>
                    <a:pt x="51" y="34"/>
                  </a:cubicBezTo>
                  <a:cubicBezTo>
                    <a:pt x="48" y="34"/>
                    <a:pt x="45" y="36"/>
                    <a:pt x="45" y="40"/>
                  </a:cubicBezTo>
                  <a:cubicBezTo>
                    <a:pt x="45" y="43"/>
                    <a:pt x="48" y="46"/>
                    <a:pt x="51" y="46"/>
                  </a:cubicBezTo>
                  <a:cubicBezTo>
                    <a:pt x="51" y="46"/>
                    <a:pt x="51" y="46"/>
                    <a:pt x="51" y="46"/>
                  </a:cubicBezTo>
                  <a:close/>
                  <a:moveTo>
                    <a:pt x="59" y="12"/>
                  </a:moveTo>
                  <a:cubicBezTo>
                    <a:pt x="62" y="12"/>
                    <a:pt x="62" y="12"/>
                    <a:pt x="62" y="12"/>
                  </a:cubicBezTo>
                  <a:cubicBezTo>
                    <a:pt x="62" y="15"/>
                    <a:pt x="62" y="15"/>
                    <a:pt x="62" y="15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59" y="17"/>
                    <a:pt x="58" y="19"/>
                    <a:pt x="57" y="20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6" y="25"/>
                    <a:pt x="56" y="25"/>
                    <a:pt x="56" y="25"/>
                  </a:cubicBezTo>
                  <a:cubicBezTo>
                    <a:pt x="55" y="23"/>
                    <a:pt x="55" y="23"/>
                    <a:pt x="55" y="23"/>
                  </a:cubicBezTo>
                  <a:cubicBezTo>
                    <a:pt x="53" y="24"/>
                    <a:pt x="51" y="25"/>
                    <a:pt x="50" y="25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4" y="25"/>
                    <a:pt x="43" y="24"/>
                    <a:pt x="41" y="23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38" y="19"/>
                    <a:pt x="37" y="17"/>
                    <a:pt x="37" y="15"/>
                  </a:cubicBezTo>
                  <a:cubicBezTo>
                    <a:pt x="34" y="15"/>
                    <a:pt x="34" y="15"/>
                    <a:pt x="34" y="15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0"/>
                    <a:pt x="38" y="9"/>
                    <a:pt x="39" y="7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3" y="4"/>
                    <a:pt x="44" y="3"/>
                    <a:pt x="46" y="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51" y="3"/>
                    <a:pt x="53" y="4"/>
                    <a:pt x="54" y="5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7" y="7"/>
                    <a:pt x="57" y="7"/>
                    <a:pt x="57" y="7"/>
                  </a:cubicBezTo>
                  <a:cubicBezTo>
                    <a:pt x="58" y="8"/>
                    <a:pt x="59" y="10"/>
                    <a:pt x="59" y="12"/>
                  </a:cubicBezTo>
                  <a:close/>
                  <a:moveTo>
                    <a:pt x="48" y="22"/>
                  </a:moveTo>
                  <a:cubicBezTo>
                    <a:pt x="48" y="22"/>
                    <a:pt x="48" y="22"/>
                    <a:pt x="48" y="22"/>
                  </a:cubicBezTo>
                  <a:cubicBezTo>
                    <a:pt x="43" y="22"/>
                    <a:pt x="40" y="18"/>
                    <a:pt x="40" y="14"/>
                  </a:cubicBezTo>
                  <a:cubicBezTo>
                    <a:pt x="40" y="9"/>
                    <a:pt x="43" y="6"/>
                    <a:pt x="48" y="6"/>
                  </a:cubicBezTo>
                  <a:cubicBezTo>
                    <a:pt x="52" y="6"/>
                    <a:pt x="56" y="9"/>
                    <a:pt x="56" y="14"/>
                  </a:cubicBezTo>
                  <a:cubicBezTo>
                    <a:pt x="56" y="18"/>
                    <a:pt x="52" y="22"/>
                    <a:pt x="48" y="22"/>
                  </a:cubicBezTo>
                  <a:close/>
                </a:path>
              </a:pathLst>
            </a:custGeom>
            <a:solidFill>
              <a:srgbClr val="0177E8"/>
            </a:solidFill>
            <a:ln>
              <a:noFill/>
            </a:ln>
          </p:spPr>
          <p:txBody>
            <a:bodyPr vert="horz" wrap="square" lIns="80197" tIns="40097" rIns="80197" bIns="40097" numCol="1" anchor="t" anchorCtr="0" compatLnSpc="1"/>
            <a:lstStyle/>
            <a:p>
              <a:endParaRPr lang="zh-CN" altLang="en-US" sz="1933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cxnSp>
          <p:nvCxnSpPr>
            <p:cNvPr id="76" name="直接连接符 75"/>
            <p:cNvCxnSpPr/>
            <p:nvPr/>
          </p:nvCxnSpPr>
          <p:spPr>
            <a:xfrm>
              <a:off x="6924810" y="5078878"/>
              <a:ext cx="1" cy="46998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TextBox 5"/>
          <p:cNvSpPr txBox="1"/>
          <p:nvPr/>
        </p:nvSpPr>
        <p:spPr>
          <a:xfrm>
            <a:off x="7238950" y="2074200"/>
            <a:ext cx="2930385" cy="370865"/>
          </a:xfrm>
          <a:prstGeom prst="rect">
            <a:avLst/>
          </a:prstGeom>
          <a:noFill/>
        </p:spPr>
        <p:txBody>
          <a:bodyPr wrap="square" lIns="123437" tIns="61719" rIns="123437" bIns="61719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管理员</a:t>
            </a:r>
          </a:p>
        </p:txBody>
      </p:sp>
      <p:sp>
        <p:nvSpPr>
          <p:cNvPr id="79" name="矩形 30"/>
          <p:cNvSpPr>
            <a:spLocks noChangeArrowheads="1"/>
          </p:cNvSpPr>
          <p:nvPr/>
        </p:nvSpPr>
        <p:spPr bwMode="auto">
          <a:xfrm>
            <a:off x="7330908" y="2418139"/>
            <a:ext cx="3488981" cy="96686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9976" tIns="34988" rIns="69976" bIns="3498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管理员使用本系统涉到的功能主要有：系统首页、个人中心、用户管理、商家管理、商品分类管理、商品信息管理、友情链接管理、帮助管理、留言交流、系统管理、订单管理等功能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0" name="TextBox 62"/>
          <p:cNvSpPr txBox="1"/>
          <p:nvPr/>
        </p:nvSpPr>
        <p:spPr>
          <a:xfrm>
            <a:off x="7289826" y="3351890"/>
            <a:ext cx="2845753" cy="370865"/>
          </a:xfrm>
          <a:prstGeom prst="rect">
            <a:avLst/>
          </a:prstGeom>
          <a:noFill/>
        </p:spPr>
        <p:txBody>
          <a:bodyPr wrap="square" lIns="123437" tIns="61719" rIns="123437" bIns="61719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商家</a:t>
            </a:r>
          </a:p>
        </p:txBody>
      </p:sp>
      <p:sp>
        <p:nvSpPr>
          <p:cNvPr id="82" name="矩形 30"/>
          <p:cNvSpPr>
            <a:spLocks noChangeArrowheads="1"/>
          </p:cNvSpPr>
          <p:nvPr/>
        </p:nvSpPr>
        <p:spPr bwMode="auto">
          <a:xfrm>
            <a:off x="7330906" y="3664939"/>
            <a:ext cx="3488983" cy="50520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9976" tIns="34988" rIns="69976" bIns="3498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进入系统可以实现系统首页、个人中心、商品信息管理、订单管理等功能进行操作。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3" name="TextBox 68"/>
          <p:cNvSpPr txBox="1"/>
          <p:nvPr/>
        </p:nvSpPr>
        <p:spPr>
          <a:xfrm>
            <a:off x="7289825" y="4614185"/>
            <a:ext cx="2676491" cy="370865"/>
          </a:xfrm>
          <a:prstGeom prst="rect">
            <a:avLst/>
          </a:prstGeom>
          <a:noFill/>
        </p:spPr>
        <p:txBody>
          <a:bodyPr wrap="square" lIns="123437" tIns="61719" rIns="123437" bIns="61719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用户</a:t>
            </a:r>
          </a:p>
        </p:txBody>
      </p:sp>
      <p:sp>
        <p:nvSpPr>
          <p:cNvPr id="85" name="矩形 30"/>
          <p:cNvSpPr>
            <a:spLocks noChangeArrowheads="1"/>
          </p:cNvSpPr>
          <p:nvPr/>
        </p:nvSpPr>
        <p:spPr bwMode="auto">
          <a:xfrm>
            <a:off x="7330906" y="4938423"/>
            <a:ext cx="3488983" cy="73603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69976" tIns="34988" rIns="69976" bIns="34988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进入前台系统可以实现首页、商品信息、友情链接、帮助、商城资讯、留言交流、联系我们、购物车、个人中心等功能进行操作。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473196" y="569798"/>
            <a:ext cx="10458207" cy="502608"/>
            <a:chOff x="4807237" y="677729"/>
            <a:chExt cx="10458207" cy="502608"/>
          </a:xfrm>
        </p:grpSpPr>
        <p:sp>
          <p:nvSpPr>
            <p:cNvPr id="26" name="矩形 25"/>
            <p:cNvSpPr/>
            <p:nvPr userDrawn="1"/>
          </p:nvSpPr>
          <p:spPr>
            <a:xfrm>
              <a:off x="4807237" y="677729"/>
              <a:ext cx="2867228" cy="4981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+mn-lt"/>
                </a:rPr>
                <a:t>原型设计</a:t>
              </a:r>
            </a:p>
          </p:txBody>
        </p:sp>
        <p:sp>
          <p:nvSpPr>
            <p:cNvPr id="27" name="矩形 26"/>
            <p:cNvSpPr/>
            <p:nvPr/>
          </p:nvSpPr>
          <p:spPr>
            <a:xfrm>
              <a:off x="13445146" y="682124"/>
              <a:ext cx="1820298" cy="498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algn="r">
                <a:lnSpc>
                  <a:spcPct val="120000"/>
                </a:lnSpc>
              </a:pPr>
              <a:r>
                <a:rPr lang="en-US" altLang="zh-CN" sz="2400" dirty="0">
                  <a:solidFill>
                    <a:srgbClr val="0177E8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+mn-ea"/>
                  <a:sym typeface="+mn-lt"/>
                </a:rPr>
                <a:t>PART 01</a:t>
              </a:r>
              <a:endParaRPr lang="zh-CN" altLang="en-US" sz="2400" dirty="0">
                <a:solidFill>
                  <a:srgbClr val="0177E8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08000837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39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39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39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39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39" presetClass="entr" presetSubtype="0" ac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39" presetClass="entr" presetSubtype="0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20"/>
                                          </p:val>
                                        </p:tav>
                                        <p:tav tm="50000">
                                          <p:val>
                                            <p:strVal val="#ppt_h/2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3"/>
                                          </p:val>
                                        </p:tav>
                                        <p:tav tm="5000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/>
      <p:bldP spid="49" grpId="0"/>
      <p:bldP spid="77" grpId="0"/>
      <p:bldP spid="79" grpId="0"/>
      <p:bldP spid="80" grpId="0"/>
      <p:bldP spid="82" grpId="0"/>
      <p:bldP spid="83" grpId="0"/>
      <p:bldP spid="8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3" r="-1645" b="40900"/>
          <a:stretch/>
        </p:blipFill>
        <p:spPr>
          <a:xfrm>
            <a:off x="-1960378" y="-2140905"/>
            <a:ext cx="6134229" cy="6073589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8621861" y="4825017"/>
            <a:ext cx="677270" cy="60070"/>
          </a:xfrm>
          <a:prstGeom prst="rect">
            <a:avLst/>
          </a:prstGeom>
          <a:solidFill>
            <a:srgbClr val="017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5032621" y="3417799"/>
            <a:ext cx="4407876" cy="1067921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zh-CN" sz="54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API</a:t>
            </a:r>
            <a:r>
              <a:rPr lang="zh-CN" altLang="en-US" sz="54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设计</a:t>
            </a:r>
          </a:p>
        </p:txBody>
      </p:sp>
      <p:sp>
        <p:nvSpPr>
          <p:cNvPr id="22" name="TextBox 30">
            <a:extLst>
              <a:ext uri="{FF2B5EF4-FFF2-40B4-BE49-F238E27FC236}">
                <a16:creationId xmlns:a16="http://schemas.microsoft.com/office/drawing/2014/main" id="{BA8EA202-F87D-45AF-91DB-F2B3A7B8F57B}"/>
              </a:ext>
            </a:extLst>
          </p:cNvPr>
          <p:cNvSpPr txBox="1"/>
          <p:nvPr/>
        </p:nvSpPr>
        <p:spPr>
          <a:xfrm>
            <a:off x="6662459" y="1572794"/>
            <a:ext cx="29202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600"/>
            <a:r>
              <a:rPr lang="en-US" altLang="zh-CN" sz="13800" dirty="0">
                <a:ln w="19050">
                  <a:solidFill>
                    <a:srgbClr val="0177E8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02</a:t>
            </a:r>
            <a:endParaRPr lang="zh-CN" altLang="en-US" sz="13800" dirty="0">
              <a:ln w="19050">
                <a:solidFill>
                  <a:srgbClr val="0177E8"/>
                </a:solidFill>
              </a:ln>
              <a:noFill/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sp>
        <p:nvSpPr>
          <p:cNvPr id="23" name="TextBox 30">
            <a:extLst>
              <a:ext uri="{FF2B5EF4-FFF2-40B4-BE49-F238E27FC236}">
                <a16:creationId xmlns:a16="http://schemas.microsoft.com/office/drawing/2014/main" id="{BA8EA202-F87D-45AF-91DB-F2B3A7B8F57B}"/>
              </a:ext>
            </a:extLst>
          </p:cNvPr>
          <p:cNvSpPr txBox="1"/>
          <p:nvPr/>
        </p:nvSpPr>
        <p:spPr>
          <a:xfrm>
            <a:off x="6439381" y="3048467"/>
            <a:ext cx="9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228600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PART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1" b="53408"/>
          <a:stretch/>
        </p:blipFill>
        <p:spPr>
          <a:xfrm>
            <a:off x="7252226" y="-1923075"/>
            <a:ext cx="4784323" cy="299237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20" t="-7612" r="50677" b="36625"/>
          <a:stretch/>
        </p:blipFill>
        <p:spPr>
          <a:xfrm>
            <a:off x="10479576" y="4858904"/>
            <a:ext cx="3113945" cy="3025813"/>
          </a:xfrm>
          <a:prstGeom prst="rect">
            <a:avLst/>
          </a:prstGeom>
        </p:spPr>
      </p:pic>
      <p:sp>
        <p:nvSpPr>
          <p:cNvPr id="21" name="椭圆 20"/>
          <p:cNvSpPr/>
          <p:nvPr/>
        </p:nvSpPr>
        <p:spPr>
          <a:xfrm>
            <a:off x="808935" y="4443625"/>
            <a:ext cx="1134764" cy="113476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3200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75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4 0.00992 -0.0732 0.02977 -0.09738 0.04013 C -0.1212 0.04983 -0.17529 0.08181 -0.25937 0.14994 " pathEditMode="relative" rAng="0" ptsTypes="AAA">
                                      <p:cBhvr>
                                        <p:cTn id="43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8" y="7519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7" fill="hold"/>
                                        <p:tgtEl>
                                          <p:spTgt spid="21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1000" fill="hold"/>
                                        <p:tgtEl>
                                          <p:spTgt spid="21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22" grpId="0"/>
      <p:bldP spid="23" grpId="0"/>
      <p:bldP spid="21" grpId="0" animBg="1"/>
      <p:bldP spid="21" grpId="1" animBg="1"/>
      <p:bldP spid="21" grpId="2" animBg="1"/>
      <p:bldP spid="21" grpId="3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任意多边形 55"/>
          <p:cNvSpPr/>
          <p:nvPr/>
        </p:nvSpPr>
        <p:spPr>
          <a:xfrm>
            <a:off x="5518078" y="2088505"/>
            <a:ext cx="925754" cy="1394012"/>
          </a:xfrm>
          <a:custGeom>
            <a:avLst/>
            <a:gdLst>
              <a:gd name="connsiteX0" fmla="*/ 0 w 980075"/>
              <a:gd name="connsiteY0" fmla="*/ 378895 h 1409489"/>
              <a:gd name="connsiteX1" fmla="*/ 378895 w 980075"/>
              <a:gd name="connsiteY1" fmla="*/ 0 h 1409489"/>
              <a:gd name="connsiteX2" fmla="*/ 601180 w 980075"/>
              <a:gd name="connsiteY2" fmla="*/ 0 h 1409489"/>
              <a:gd name="connsiteX3" fmla="*/ 980075 w 980075"/>
              <a:gd name="connsiteY3" fmla="*/ 378895 h 1409489"/>
              <a:gd name="connsiteX4" fmla="*/ 980075 w 980075"/>
              <a:gd name="connsiteY4" fmla="*/ 1409489 h 1409489"/>
              <a:gd name="connsiteX5" fmla="*/ 5051 w 980075"/>
              <a:gd name="connsiteY5" fmla="*/ 1409489 h 1409489"/>
              <a:gd name="connsiteX6" fmla="*/ 0 w 980075"/>
              <a:gd name="connsiteY6" fmla="*/ 378895 h 1409489"/>
              <a:gd name="connsiteX0" fmla="*/ 0 w 980075"/>
              <a:gd name="connsiteY0" fmla="*/ 417065 h 1447659"/>
              <a:gd name="connsiteX1" fmla="*/ 378895 w 980075"/>
              <a:gd name="connsiteY1" fmla="*/ 38170 h 1447659"/>
              <a:gd name="connsiteX2" fmla="*/ 601180 w 980075"/>
              <a:gd name="connsiteY2" fmla="*/ 38170 h 1447659"/>
              <a:gd name="connsiteX3" fmla="*/ 980075 w 980075"/>
              <a:gd name="connsiteY3" fmla="*/ 417065 h 1447659"/>
              <a:gd name="connsiteX4" fmla="*/ 980075 w 980075"/>
              <a:gd name="connsiteY4" fmla="*/ 1447659 h 1447659"/>
              <a:gd name="connsiteX5" fmla="*/ 5051 w 980075"/>
              <a:gd name="connsiteY5" fmla="*/ 1447659 h 1447659"/>
              <a:gd name="connsiteX6" fmla="*/ 0 w 980075"/>
              <a:gd name="connsiteY6" fmla="*/ 417065 h 1447659"/>
              <a:gd name="connsiteX0" fmla="*/ 0 w 980075"/>
              <a:gd name="connsiteY0" fmla="*/ 437760 h 1468354"/>
              <a:gd name="connsiteX1" fmla="*/ 378895 w 980075"/>
              <a:gd name="connsiteY1" fmla="*/ 58865 h 1468354"/>
              <a:gd name="connsiteX2" fmla="*/ 601180 w 980075"/>
              <a:gd name="connsiteY2" fmla="*/ 58865 h 1468354"/>
              <a:gd name="connsiteX3" fmla="*/ 980075 w 980075"/>
              <a:gd name="connsiteY3" fmla="*/ 437760 h 1468354"/>
              <a:gd name="connsiteX4" fmla="*/ 980075 w 980075"/>
              <a:gd name="connsiteY4" fmla="*/ 1468354 h 1468354"/>
              <a:gd name="connsiteX5" fmla="*/ 5051 w 980075"/>
              <a:gd name="connsiteY5" fmla="*/ 1468354 h 1468354"/>
              <a:gd name="connsiteX6" fmla="*/ 0 w 980075"/>
              <a:gd name="connsiteY6" fmla="*/ 437760 h 1468354"/>
              <a:gd name="connsiteX0" fmla="*/ 0 w 980075"/>
              <a:gd name="connsiteY0" fmla="*/ 439753 h 1470347"/>
              <a:gd name="connsiteX1" fmla="*/ 378895 w 980075"/>
              <a:gd name="connsiteY1" fmla="*/ 60858 h 1470347"/>
              <a:gd name="connsiteX2" fmla="*/ 601180 w 980075"/>
              <a:gd name="connsiteY2" fmla="*/ 60858 h 1470347"/>
              <a:gd name="connsiteX3" fmla="*/ 980075 w 980075"/>
              <a:gd name="connsiteY3" fmla="*/ 439753 h 1470347"/>
              <a:gd name="connsiteX4" fmla="*/ 980075 w 980075"/>
              <a:gd name="connsiteY4" fmla="*/ 1470347 h 1470347"/>
              <a:gd name="connsiteX5" fmla="*/ 5051 w 980075"/>
              <a:gd name="connsiteY5" fmla="*/ 1470347 h 1470347"/>
              <a:gd name="connsiteX6" fmla="*/ 0 w 980075"/>
              <a:gd name="connsiteY6" fmla="*/ 439753 h 1470347"/>
              <a:gd name="connsiteX0" fmla="*/ 0 w 980075"/>
              <a:gd name="connsiteY0" fmla="*/ 445215 h 1475809"/>
              <a:gd name="connsiteX1" fmla="*/ 378895 w 980075"/>
              <a:gd name="connsiteY1" fmla="*/ 66320 h 1475809"/>
              <a:gd name="connsiteX2" fmla="*/ 601180 w 980075"/>
              <a:gd name="connsiteY2" fmla="*/ 66320 h 1475809"/>
              <a:gd name="connsiteX3" fmla="*/ 980075 w 980075"/>
              <a:gd name="connsiteY3" fmla="*/ 445215 h 1475809"/>
              <a:gd name="connsiteX4" fmla="*/ 980075 w 980075"/>
              <a:gd name="connsiteY4" fmla="*/ 1475809 h 1475809"/>
              <a:gd name="connsiteX5" fmla="*/ 5051 w 980075"/>
              <a:gd name="connsiteY5" fmla="*/ 1475809 h 1475809"/>
              <a:gd name="connsiteX6" fmla="*/ 0 w 980075"/>
              <a:gd name="connsiteY6" fmla="*/ 445215 h 1475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0075" h="1475809">
                <a:moveTo>
                  <a:pt x="0" y="445215"/>
                </a:moveTo>
                <a:lnTo>
                  <a:pt x="378895" y="66320"/>
                </a:lnTo>
                <a:cubicBezTo>
                  <a:pt x="458042" y="-24615"/>
                  <a:pt x="511929" y="-19563"/>
                  <a:pt x="601180" y="66320"/>
                </a:cubicBezTo>
                <a:lnTo>
                  <a:pt x="980075" y="445215"/>
                </a:lnTo>
                <a:lnTo>
                  <a:pt x="980075" y="1475809"/>
                </a:lnTo>
                <a:lnTo>
                  <a:pt x="5051" y="1475809"/>
                </a:lnTo>
                <a:cubicBezTo>
                  <a:pt x="3367" y="1132278"/>
                  <a:pt x="1684" y="788746"/>
                  <a:pt x="0" y="445215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5518078" y="3032158"/>
            <a:ext cx="925754" cy="920982"/>
          </a:xfrm>
          <a:prstGeom prst="ellipse">
            <a:avLst/>
          </a:prstGeom>
          <a:solidFill>
            <a:srgbClr val="0177E8"/>
          </a:solidFill>
          <a:ln w="25400"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8" name="任意多边形 57"/>
          <p:cNvSpPr/>
          <p:nvPr/>
        </p:nvSpPr>
        <p:spPr>
          <a:xfrm rot="5400000">
            <a:off x="6953953" y="3388020"/>
            <a:ext cx="925754" cy="1394012"/>
          </a:xfrm>
          <a:custGeom>
            <a:avLst/>
            <a:gdLst>
              <a:gd name="connsiteX0" fmla="*/ 0 w 980075"/>
              <a:gd name="connsiteY0" fmla="*/ 378895 h 1409489"/>
              <a:gd name="connsiteX1" fmla="*/ 378895 w 980075"/>
              <a:gd name="connsiteY1" fmla="*/ 0 h 1409489"/>
              <a:gd name="connsiteX2" fmla="*/ 601180 w 980075"/>
              <a:gd name="connsiteY2" fmla="*/ 0 h 1409489"/>
              <a:gd name="connsiteX3" fmla="*/ 980075 w 980075"/>
              <a:gd name="connsiteY3" fmla="*/ 378895 h 1409489"/>
              <a:gd name="connsiteX4" fmla="*/ 980075 w 980075"/>
              <a:gd name="connsiteY4" fmla="*/ 1409489 h 1409489"/>
              <a:gd name="connsiteX5" fmla="*/ 5051 w 980075"/>
              <a:gd name="connsiteY5" fmla="*/ 1409489 h 1409489"/>
              <a:gd name="connsiteX6" fmla="*/ 0 w 980075"/>
              <a:gd name="connsiteY6" fmla="*/ 378895 h 1409489"/>
              <a:gd name="connsiteX0" fmla="*/ 0 w 980075"/>
              <a:gd name="connsiteY0" fmla="*/ 417065 h 1447659"/>
              <a:gd name="connsiteX1" fmla="*/ 378895 w 980075"/>
              <a:gd name="connsiteY1" fmla="*/ 38170 h 1447659"/>
              <a:gd name="connsiteX2" fmla="*/ 601180 w 980075"/>
              <a:gd name="connsiteY2" fmla="*/ 38170 h 1447659"/>
              <a:gd name="connsiteX3" fmla="*/ 980075 w 980075"/>
              <a:gd name="connsiteY3" fmla="*/ 417065 h 1447659"/>
              <a:gd name="connsiteX4" fmla="*/ 980075 w 980075"/>
              <a:gd name="connsiteY4" fmla="*/ 1447659 h 1447659"/>
              <a:gd name="connsiteX5" fmla="*/ 5051 w 980075"/>
              <a:gd name="connsiteY5" fmla="*/ 1447659 h 1447659"/>
              <a:gd name="connsiteX6" fmla="*/ 0 w 980075"/>
              <a:gd name="connsiteY6" fmla="*/ 417065 h 1447659"/>
              <a:gd name="connsiteX0" fmla="*/ 0 w 980075"/>
              <a:gd name="connsiteY0" fmla="*/ 437760 h 1468354"/>
              <a:gd name="connsiteX1" fmla="*/ 378895 w 980075"/>
              <a:gd name="connsiteY1" fmla="*/ 58865 h 1468354"/>
              <a:gd name="connsiteX2" fmla="*/ 601180 w 980075"/>
              <a:gd name="connsiteY2" fmla="*/ 58865 h 1468354"/>
              <a:gd name="connsiteX3" fmla="*/ 980075 w 980075"/>
              <a:gd name="connsiteY3" fmla="*/ 437760 h 1468354"/>
              <a:gd name="connsiteX4" fmla="*/ 980075 w 980075"/>
              <a:gd name="connsiteY4" fmla="*/ 1468354 h 1468354"/>
              <a:gd name="connsiteX5" fmla="*/ 5051 w 980075"/>
              <a:gd name="connsiteY5" fmla="*/ 1468354 h 1468354"/>
              <a:gd name="connsiteX6" fmla="*/ 0 w 980075"/>
              <a:gd name="connsiteY6" fmla="*/ 437760 h 1468354"/>
              <a:gd name="connsiteX0" fmla="*/ 0 w 980075"/>
              <a:gd name="connsiteY0" fmla="*/ 439753 h 1470347"/>
              <a:gd name="connsiteX1" fmla="*/ 378895 w 980075"/>
              <a:gd name="connsiteY1" fmla="*/ 60858 h 1470347"/>
              <a:gd name="connsiteX2" fmla="*/ 601180 w 980075"/>
              <a:gd name="connsiteY2" fmla="*/ 60858 h 1470347"/>
              <a:gd name="connsiteX3" fmla="*/ 980075 w 980075"/>
              <a:gd name="connsiteY3" fmla="*/ 439753 h 1470347"/>
              <a:gd name="connsiteX4" fmla="*/ 980075 w 980075"/>
              <a:gd name="connsiteY4" fmla="*/ 1470347 h 1470347"/>
              <a:gd name="connsiteX5" fmla="*/ 5051 w 980075"/>
              <a:gd name="connsiteY5" fmla="*/ 1470347 h 1470347"/>
              <a:gd name="connsiteX6" fmla="*/ 0 w 980075"/>
              <a:gd name="connsiteY6" fmla="*/ 439753 h 1470347"/>
              <a:gd name="connsiteX0" fmla="*/ 0 w 980075"/>
              <a:gd name="connsiteY0" fmla="*/ 445215 h 1475809"/>
              <a:gd name="connsiteX1" fmla="*/ 378895 w 980075"/>
              <a:gd name="connsiteY1" fmla="*/ 66320 h 1475809"/>
              <a:gd name="connsiteX2" fmla="*/ 601180 w 980075"/>
              <a:gd name="connsiteY2" fmla="*/ 66320 h 1475809"/>
              <a:gd name="connsiteX3" fmla="*/ 980075 w 980075"/>
              <a:gd name="connsiteY3" fmla="*/ 445215 h 1475809"/>
              <a:gd name="connsiteX4" fmla="*/ 980075 w 980075"/>
              <a:gd name="connsiteY4" fmla="*/ 1475809 h 1475809"/>
              <a:gd name="connsiteX5" fmla="*/ 5051 w 980075"/>
              <a:gd name="connsiteY5" fmla="*/ 1475809 h 1475809"/>
              <a:gd name="connsiteX6" fmla="*/ 0 w 980075"/>
              <a:gd name="connsiteY6" fmla="*/ 445215 h 1475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0075" h="1475809">
                <a:moveTo>
                  <a:pt x="0" y="445215"/>
                </a:moveTo>
                <a:lnTo>
                  <a:pt x="378895" y="66320"/>
                </a:lnTo>
                <a:cubicBezTo>
                  <a:pt x="458042" y="-24615"/>
                  <a:pt x="511929" y="-19563"/>
                  <a:pt x="601180" y="66320"/>
                </a:cubicBezTo>
                <a:lnTo>
                  <a:pt x="980075" y="445215"/>
                </a:lnTo>
                <a:lnTo>
                  <a:pt x="980075" y="1475809"/>
                </a:lnTo>
                <a:lnTo>
                  <a:pt x="5051" y="1475809"/>
                </a:lnTo>
                <a:cubicBezTo>
                  <a:pt x="3367" y="1132278"/>
                  <a:pt x="1684" y="788746"/>
                  <a:pt x="0" y="445215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9" name="椭圆 58"/>
          <p:cNvSpPr/>
          <p:nvPr/>
        </p:nvSpPr>
        <p:spPr>
          <a:xfrm rot="5400000">
            <a:off x="6313323" y="3624534"/>
            <a:ext cx="925754" cy="920982"/>
          </a:xfrm>
          <a:prstGeom prst="ellipse">
            <a:avLst/>
          </a:prstGeom>
          <a:solidFill>
            <a:srgbClr val="0177E8"/>
          </a:solidFill>
          <a:ln w="25400"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0" name="任意多边形 59"/>
          <p:cNvSpPr/>
          <p:nvPr/>
        </p:nvSpPr>
        <p:spPr>
          <a:xfrm rot="10800000">
            <a:off x="5477355" y="4612725"/>
            <a:ext cx="925754" cy="1394014"/>
          </a:xfrm>
          <a:custGeom>
            <a:avLst/>
            <a:gdLst>
              <a:gd name="connsiteX0" fmla="*/ 0 w 980075"/>
              <a:gd name="connsiteY0" fmla="*/ 378895 h 1409489"/>
              <a:gd name="connsiteX1" fmla="*/ 378895 w 980075"/>
              <a:gd name="connsiteY1" fmla="*/ 0 h 1409489"/>
              <a:gd name="connsiteX2" fmla="*/ 601180 w 980075"/>
              <a:gd name="connsiteY2" fmla="*/ 0 h 1409489"/>
              <a:gd name="connsiteX3" fmla="*/ 980075 w 980075"/>
              <a:gd name="connsiteY3" fmla="*/ 378895 h 1409489"/>
              <a:gd name="connsiteX4" fmla="*/ 980075 w 980075"/>
              <a:gd name="connsiteY4" fmla="*/ 1409489 h 1409489"/>
              <a:gd name="connsiteX5" fmla="*/ 5051 w 980075"/>
              <a:gd name="connsiteY5" fmla="*/ 1409489 h 1409489"/>
              <a:gd name="connsiteX6" fmla="*/ 0 w 980075"/>
              <a:gd name="connsiteY6" fmla="*/ 378895 h 1409489"/>
              <a:gd name="connsiteX0" fmla="*/ 0 w 980075"/>
              <a:gd name="connsiteY0" fmla="*/ 417065 h 1447659"/>
              <a:gd name="connsiteX1" fmla="*/ 378895 w 980075"/>
              <a:gd name="connsiteY1" fmla="*/ 38170 h 1447659"/>
              <a:gd name="connsiteX2" fmla="*/ 601180 w 980075"/>
              <a:gd name="connsiteY2" fmla="*/ 38170 h 1447659"/>
              <a:gd name="connsiteX3" fmla="*/ 980075 w 980075"/>
              <a:gd name="connsiteY3" fmla="*/ 417065 h 1447659"/>
              <a:gd name="connsiteX4" fmla="*/ 980075 w 980075"/>
              <a:gd name="connsiteY4" fmla="*/ 1447659 h 1447659"/>
              <a:gd name="connsiteX5" fmla="*/ 5051 w 980075"/>
              <a:gd name="connsiteY5" fmla="*/ 1447659 h 1447659"/>
              <a:gd name="connsiteX6" fmla="*/ 0 w 980075"/>
              <a:gd name="connsiteY6" fmla="*/ 417065 h 1447659"/>
              <a:gd name="connsiteX0" fmla="*/ 0 w 980075"/>
              <a:gd name="connsiteY0" fmla="*/ 437760 h 1468354"/>
              <a:gd name="connsiteX1" fmla="*/ 378895 w 980075"/>
              <a:gd name="connsiteY1" fmla="*/ 58865 h 1468354"/>
              <a:gd name="connsiteX2" fmla="*/ 601180 w 980075"/>
              <a:gd name="connsiteY2" fmla="*/ 58865 h 1468354"/>
              <a:gd name="connsiteX3" fmla="*/ 980075 w 980075"/>
              <a:gd name="connsiteY3" fmla="*/ 437760 h 1468354"/>
              <a:gd name="connsiteX4" fmla="*/ 980075 w 980075"/>
              <a:gd name="connsiteY4" fmla="*/ 1468354 h 1468354"/>
              <a:gd name="connsiteX5" fmla="*/ 5051 w 980075"/>
              <a:gd name="connsiteY5" fmla="*/ 1468354 h 1468354"/>
              <a:gd name="connsiteX6" fmla="*/ 0 w 980075"/>
              <a:gd name="connsiteY6" fmla="*/ 437760 h 1468354"/>
              <a:gd name="connsiteX0" fmla="*/ 0 w 980075"/>
              <a:gd name="connsiteY0" fmla="*/ 439753 h 1470347"/>
              <a:gd name="connsiteX1" fmla="*/ 378895 w 980075"/>
              <a:gd name="connsiteY1" fmla="*/ 60858 h 1470347"/>
              <a:gd name="connsiteX2" fmla="*/ 601180 w 980075"/>
              <a:gd name="connsiteY2" fmla="*/ 60858 h 1470347"/>
              <a:gd name="connsiteX3" fmla="*/ 980075 w 980075"/>
              <a:gd name="connsiteY3" fmla="*/ 439753 h 1470347"/>
              <a:gd name="connsiteX4" fmla="*/ 980075 w 980075"/>
              <a:gd name="connsiteY4" fmla="*/ 1470347 h 1470347"/>
              <a:gd name="connsiteX5" fmla="*/ 5051 w 980075"/>
              <a:gd name="connsiteY5" fmla="*/ 1470347 h 1470347"/>
              <a:gd name="connsiteX6" fmla="*/ 0 w 980075"/>
              <a:gd name="connsiteY6" fmla="*/ 439753 h 1470347"/>
              <a:gd name="connsiteX0" fmla="*/ 0 w 980075"/>
              <a:gd name="connsiteY0" fmla="*/ 445215 h 1475809"/>
              <a:gd name="connsiteX1" fmla="*/ 378895 w 980075"/>
              <a:gd name="connsiteY1" fmla="*/ 66320 h 1475809"/>
              <a:gd name="connsiteX2" fmla="*/ 601180 w 980075"/>
              <a:gd name="connsiteY2" fmla="*/ 66320 h 1475809"/>
              <a:gd name="connsiteX3" fmla="*/ 980075 w 980075"/>
              <a:gd name="connsiteY3" fmla="*/ 445215 h 1475809"/>
              <a:gd name="connsiteX4" fmla="*/ 980075 w 980075"/>
              <a:gd name="connsiteY4" fmla="*/ 1475809 h 1475809"/>
              <a:gd name="connsiteX5" fmla="*/ 5051 w 980075"/>
              <a:gd name="connsiteY5" fmla="*/ 1475809 h 1475809"/>
              <a:gd name="connsiteX6" fmla="*/ 0 w 980075"/>
              <a:gd name="connsiteY6" fmla="*/ 445215 h 1475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0075" h="1475809">
                <a:moveTo>
                  <a:pt x="0" y="445215"/>
                </a:moveTo>
                <a:lnTo>
                  <a:pt x="378895" y="66320"/>
                </a:lnTo>
                <a:cubicBezTo>
                  <a:pt x="458042" y="-24615"/>
                  <a:pt x="511929" y="-19563"/>
                  <a:pt x="601180" y="66320"/>
                </a:cubicBezTo>
                <a:lnTo>
                  <a:pt x="980075" y="445215"/>
                </a:lnTo>
                <a:lnTo>
                  <a:pt x="980075" y="1475809"/>
                </a:lnTo>
                <a:lnTo>
                  <a:pt x="5051" y="1475809"/>
                </a:lnTo>
                <a:cubicBezTo>
                  <a:pt x="3367" y="1132278"/>
                  <a:pt x="1684" y="788746"/>
                  <a:pt x="0" y="445215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1" name="椭圆 60"/>
          <p:cNvSpPr/>
          <p:nvPr/>
        </p:nvSpPr>
        <p:spPr>
          <a:xfrm rot="10800000">
            <a:off x="5477355" y="4177609"/>
            <a:ext cx="925754" cy="920982"/>
          </a:xfrm>
          <a:prstGeom prst="ellipse">
            <a:avLst/>
          </a:prstGeom>
          <a:solidFill>
            <a:srgbClr val="0177E8"/>
          </a:solidFill>
          <a:ln w="25400"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2" name="任意多边形 61"/>
          <p:cNvSpPr/>
          <p:nvPr/>
        </p:nvSpPr>
        <p:spPr>
          <a:xfrm rot="16200000">
            <a:off x="4033119" y="3328265"/>
            <a:ext cx="925758" cy="1394018"/>
          </a:xfrm>
          <a:custGeom>
            <a:avLst/>
            <a:gdLst>
              <a:gd name="connsiteX0" fmla="*/ 0 w 980075"/>
              <a:gd name="connsiteY0" fmla="*/ 378895 h 1409489"/>
              <a:gd name="connsiteX1" fmla="*/ 378895 w 980075"/>
              <a:gd name="connsiteY1" fmla="*/ 0 h 1409489"/>
              <a:gd name="connsiteX2" fmla="*/ 601180 w 980075"/>
              <a:gd name="connsiteY2" fmla="*/ 0 h 1409489"/>
              <a:gd name="connsiteX3" fmla="*/ 980075 w 980075"/>
              <a:gd name="connsiteY3" fmla="*/ 378895 h 1409489"/>
              <a:gd name="connsiteX4" fmla="*/ 980075 w 980075"/>
              <a:gd name="connsiteY4" fmla="*/ 1409489 h 1409489"/>
              <a:gd name="connsiteX5" fmla="*/ 5051 w 980075"/>
              <a:gd name="connsiteY5" fmla="*/ 1409489 h 1409489"/>
              <a:gd name="connsiteX6" fmla="*/ 0 w 980075"/>
              <a:gd name="connsiteY6" fmla="*/ 378895 h 1409489"/>
              <a:gd name="connsiteX0" fmla="*/ 0 w 980075"/>
              <a:gd name="connsiteY0" fmla="*/ 417065 h 1447659"/>
              <a:gd name="connsiteX1" fmla="*/ 378895 w 980075"/>
              <a:gd name="connsiteY1" fmla="*/ 38170 h 1447659"/>
              <a:gd name="connsiteX2" fmla="*/ 601180 w 980075"/>
              <a:gd name="connsiteY2" fmla="*/ 38170 h 1447659"/>
              <a:gd name="connsiteX3" fmla="*/ 980075 w 980075"/>
              <a:gd name="connsiteY3" fmla="*/ 417065 h 1447659"/>
              <a:gd name="connsiteX4" fmla="*/ 980075 w 980075"/>
              <a:gd name="connsiteY4" fmla="*/ 1447659 h 1447659"/>
              <a:gd name="connsiteX5" fmla="*/ 5051 w 980075"/>
              <a:gd name="connsiteY5" fmla="*/ 1447659 h 1447659"/>
              <a:gd name="connsiteX6" fmla="*/ 0 w 980075"/>
              <a:gd name="connsiteY6" fmla="*/ 417065 h 1447659"/>
              <a:gd name="connsiteX0" fmla="*/ 0 w 980075"/>
              <a:gd name="connsiteY0" fmla="*/ 437760 h 1468354"/>
              <a:gd name="connsiteX1" fmla="*/ 378895 w 980075"/>
              <a:gd name="connsiteY1" fmla="*/ 58865 h 1468354"/>
              <a:gd name="connsiteX2" fmla="*/ 601180 w 980075"/>
              <a:gd name="connsiteY2" fmla="*/ 58865 h 1468354"/>
              <a:gd name="connsiteX3" fmla="*/ 980075 w 980075"/>
              <a:gd name="connsiteY3" fmla="*/ 437760 h 1468354"/>
              <a:gd name="connsiteX4" fmla="*/ 980075 w 980075"/>
              <a:gd name="connsiteY4" fmla="*/ 1468354 h 1468354"/>
              <a:gd name="connsiteX5" fmla="*/ 5051 w 980075"/>
              <a:gd name="connsiteY5" fmla="*/ 1468354 h 1468354"/>
              <a:gd name="connsiteX6" fmla="*/ 0 w 980075"/>
              <a:gd name="connsiteY6" fmla="*/ 437760 h 1468354"/>
              <a:gd name="connsiteX0" fmla="*/ 0 w 980075"/>
              <a:gd name="connsiteY0" fmla="*/ 439753 h 1470347"/>
              <a:gd name="connsiteX1" fmla="*/ 378895 w 980075"/>
              <a:gd name="connsiteY1" fmla="*/ 60858 h 1470347"/>
              <a:gd name="connsiteX2" fmla="*/ 601180 w 980075"/>
              <a:gd name="connsiteY2" fmla="*/ 60858 h 1470347"/>
              <a:gd name="connsiteX3" fmla="*/ 980075 w 980075"/>
              <a:gd name="connsiteY3" fmla="*/ 439753 h 1470347"/>
              <a:gd name="connsiteX4" fmla="*/ 980075 w 980075"/>
              <a:gd name="connsiteY4" fmla="*/ 1470347 h 1470347"/>
              <a:gd name="connsiteX5" fmla="*/ 5051 w 980075"/>
              <a:gd name="connsiteY5" fmla="*/ 1470347 h 1470347"/>
              <a:gd name="connsiteX6" fmla="*/ 0 w 980075"/>
              <a:gd name="connsiteY6" fmla="*/ 439753 h 1470347"/>
              <a:gd name="connsiteX0" fmla="*/ 0 w 980075"/>
              <a:gd name="connsiteY0" fmla="*/ 445215 h 1475809"/>
              <a:gd name="connsiteX1" fmla="*/ 378895 w 980075"/>
              <a:gd name="connsiteY1" fmla="*/ 66320 h 1475809"/>
              <a:gd name="connsiteX2" fmla="*/ 601180 w 980075"/>
              <a:gd name="connsiteY2" fmla="*/ 66320 h 1475809"/>
              <a:gd name="connsiteX3" fmla="*/ 980075 w 980075"/>
              <a:gd name="connsiteY3" fmla="*/ 445215 h 1475809"/>
              <a:gd name="connsiteX4" fmla="*/ 980075 w 980075"/>
              <a:gd name="connsiteY4" fmla="*/ 1475809 h 1475809"/>
              <a:gd name="connsiteX5" fmla="*/ 5051 w 980075"/>
              <a:gd name="connsiteY5" fmla="*/ 1475809 h 1475809"/>
              <a:gd name="connsiteX6" fmla="*/ 0 w 980075"/>
              <a:gd name="connsiteY6" fmla="*/ 445215 h 1475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80075" h="1475809">
                <a:moveTo>
                  <a:pt x="0" y="445215"/>
                </a:moveTo>
                <a:lnTo>
                  <a:pt x="378895" y="66320"/>
                </a:lnTo>
                <a:cubicBezTo>
                  <a:pt x="458042" y="-24615"/>
                  <a:pt x="511929" y="-19563"/>
                  <a:pt x="601180" y="66320"/>
                </a:cubicBezTo>
                <a:lnTo>
                  <a:pt x="980075" y="445215"/>
                </a:lnTo>
                <a:lnTo>
                  <a:pt x="980075" y="1475809"/>
                </a:lnTo>
                <a:lnTo>
                  <a:pt x="5051" y="1475809"/>
                </a:lnTo>
                <a:cubicBezTo>
                  <a:pt x="3367" y="1132278"/>
                  <a:pt x="1684" y="788746"/>
                  <a:pt x="0" y="445215"/>
                </a:cubicBez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3" name="椭圆 62"/>
          <p:cNvSpPr/>
          <p:nvPr/>
        </p:nvSpPr>
        <p:spPr>
          <a:xfrm rot="16200000">
            <a:off x="4685940" y="3564781"/>
            <a:ext cx="925754" cy="920982"/>
          </a:xfrm>
          <a:prstGeom prst="ellipse">
            <a:avLst/>
          </a:prstGeom>
          <a:solidFill>
            <a:srgbClr val="0177E8"/>
          </a:solidFill>
          <a:ln w="25400"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890876" y="3845456"/>
            <a:ext cx="513560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Open Sans" panose="020B0606030504020204" pitchFamily="34" charset="0"/>
              </a:rPr>
              <a:t>01</a:t>
            </a:r>
            <a:endParaRPr lang="zh-CN" altLang="en-US" sz="20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5729865" y="3343734"/>
            <a:ext cx="513560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Open Sans" panose="020B0606030504020204" pitchFamily="34" charset="0"/>
              </a:rPr>
              <a:t>02</a:t>
            </a:r>
            <a:endParaRPr lang="zh-CN" altLang="en-US" sz="20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6502765" y="3924452"/>
            <a:ext cx="513560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Open Sans" panose="020B0606030504020204" pitchFamily="34" charset="0"/>
              </a:rPr>
              <a:t>03</a:t>
            </a:r>
            <a:endParaRPr lang="zh-CN" altLang="en-US" sz="20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5656358" y="4487896"/>
            <a:ext cx="513560" cy="400110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Open Sans" panose="020B0606030504020204" pitchFamily="34" charset="0"/>
              </a:rPr>
              <a:t>04</a:t>
            </a:r>
            <a:endParaRPr lang="zh-CN" altLang="en-US" sz="20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Open Sans" panose="020B0606030504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1014592" y="4971178"/>
            <a:ext cx="3085395" cy="1408649"/>
            <a:chOff x="6798184" y="1678126"/>
            <a:chExt cx="4176921" cy="1408649"/>
          </a:xfrm>
        </p:grpSpPr>
        <p:sp>
          <p:nvSpPr>
            <p:cNvPr id="26" name="矩形 25"/>
            <p:cNvSpPr/>
            <p:nvPr/>
          </p:nvSpPr>
          <p:spPr>
            <a:xfrm>
              <a:off x="6798184" y="1946526"/>
              <a:ext cx="4176921" cy="11402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5000"/>
                </a:lnSpc>
              </a:pP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功能模块：订单查询、状态管理、提醒功能。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>
                <a:lnSpc>
                  <a:spcPct val="115000"/>
                </a:lnSpc>
              </a:pP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核心接口：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>
                <a:lnSpc>
                  <a:spcPct val="115000"/>
                </a:lnSpc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1.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订单列表与详情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(`/orders/page`, `/orders/detail/{id}`)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>
                <a:lnSpc>
                  <a:spcPct val="115000"/>
                </a:lnSpc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2.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订单提醒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(`/orders/remind/*`)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>
                <a:lnSpc>
                  <a:spcPct val="115000"/>
                </a:lnSpc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3.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商家信息关联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shangjia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/*`)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798184" y="1678126"/>
              <a:ext cx="2241973" cy="33855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189">
                <a:buClr>
                  <a:srgbClr val="151314"/>
                </a:buClr>
                <a:buSzPct val="25000"/>
              </a:pPr>
              <a:r>
                <a:rPr lang="zh-CN" altLang="en-US" sz="16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思源黑体" panose="020B0500000000000000" pitchFamily="34" charset="-122"/>
                  <a:cs typeface="+mn-ea"/>
                  <a:sym typeface="+mn-lt"/>
                </a:rPr>
                <a:t>订单与交易管理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780476" y="4965320"/>
            <a:ext cx="3085395" cy="1414507"/>
            <a:chOff x="6798184" y="1672268"/>
            <a:chExt cx="4176921" cy="1414507"/>
          </a:xfrm>
        </p:grpSpPr>
        <p:sp>
          <p:nvSpPr>
            <p:cNvPr id="29" name="矩形 28"/>
            <p:cNvSpPr/>
            <p:nvPr/>
          </p:nvSpPr>
          <p:spPr>
            <a:xfrm>
              <a:off x="6798184" y="1946526"/>
              <a:ext cx="4176921" cy="11402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15000"/>
                </a:lnSpc>
                <a:buNone/>
              </a:pP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功能模块：配置管理、消息通知、帮助中心、通用工具。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 algn="l">
                <a:lnSpc>
                  <a:spcPct val="115000"/>
                </a:lnSpc>
                <a:buNone/>
              </a:pP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核心接口：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 algn="l">
                <a:lnSpc>
                  <a:spcPct val="115000"/>
                </a:lnSpc>
                <a:buNone/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1.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系统配置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(`/config/*`, `/common/*`)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 algn="l">
                <a:lnSpc>
                  <a:spcPct val="115000"/>
                </a:lnSpc>
                <a:buNone/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2.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消息通知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(`/messages/*`, 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各模块的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`remind` 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接口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 algn="l">
                <a:lnSpc>
                  <a:spcPct val="115000"/>
                </a:lnSpc>
                <a:buNone/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3.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帮助与客服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bangzhu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/*`, `/chat/*`)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</a:p>
          </p:txBody>
        </p:sp>
        <p:sp>
          <p:nvSpPr>
            <p:cNvPr id="30" name="矩形 29"/>
            <p:cNvSpPr/>
            <p:nvPr/>
          </p:nvSpPr>
          <p:spPr>
            <a:xfrm>
              <a:off x="6798184" y="1672268"/>
              <a:ext cx="2241973" cy="33855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defTabSz="457189">
                <a:buClr>
                  <a:srgbClr val="151314"/>
                </a:buClr>
                <a:buSzPct val="25000"/>
              </a:pPr>
              <a:r>
                <a:rPr lang="zh-CN" altLang="en-US" sz="16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思源黑体" panose="020B0500000000000000" pitchFamily="34" charset="-122"/>
                  <a:cs typeface="+mn-ea"/>
                  <a:sym typeface="+mn-lt"/>
                </a:rPr>
                <a:t>系统与辅助服务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014592" y="2110536"/>
            <a:ext cx="3085395" cy="2032666"/>
            <a:chOff x="6798184" y="1678126"/>
            <a:chExt cx="4176921" cy="2032666"/>
          </a:xfrm>
        </p:grpSpPr>
        <p:sp>
          <p:nvSpPr>
            <p:cNvPr id="32" name="矩形 31"/>
            <p:cNvSpPr/>
            <p:nvPr/>
          </p:nvSpPr>
          <p:spPr>
            <a:xfrm>
              <a:off x="6798184" y="1946526"/>
              <a:ext cx="4176921" cy="1764266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50000"/>
                </a:lnSpc>
                <a:spcBef>
                  <a:spcPct val="0"/>
                </a:spcBef>
                <a:buNone/>
              </a:pP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功能模块：用户账号、地址、收藏、个人中心。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  <a:sym typeface="微软雅黑" panose="020B0503020204020204" pitchFamily="34" charset="-122"/>
              </a:endParaRPr>
            </a:p>
            <a:p>
              <a:pPr algn="l">
                <a:lnSpc>
                  <a:spcPct val="115000"/>
                </a:lnSpc>
                <a:buNone/>
              </a:pP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核心接口：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 algn="l">
                <a:lnSpc>
                  <a:spcPct val="115000"/>
                </a:lnSpc>
                <a:buNone/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1.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用户登录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注册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退出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yonghu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/login`, `/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yonghu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/register`)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 algn="l">
                <a:lnSpc>
                  <a:spcPct val="115000"/>
                </a:lnSpc>
                <a:buNone/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2.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地址增删改查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(`/address/*`)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 algn="l">
                <a:lnSpc>
                  <a:spcPct val="115000"/>
                </a:lnSpc>
                <a:buNone/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3.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用户信息管理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yonghu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/session`, `/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yonghu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resetPass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 algn="l">
                <a:lnSpc>
                  <a:spcPct val="115000"/>
                </a:lnSpc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4.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收藏功能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storeup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/*`)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>
                <a:lnSpc>
                  <a:spcPct val="150000"/>
                </a:lnSpc>
                <a:spcBef>
                  <a:spcPct val="0"/>
                </a:spcBef>
                <a:buNone/>
              </a:pPr>
              <a:endPara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ea typeface="思源黑体" panose="020B05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6798184" y="1678126"/>
              <a:ext cx="2241973" cy="33855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457189">
                <a:buClr>
                  <a:srgbClr val="151314"/>
                </a:buClr>
                <a:buSzPct val="25000"/>
              </a:pPr>
              <a:r>
                <a:rPr lang="zh-CN" altLang="en-US" sz="16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思源黑体" panose="020B0500000000000000" pitchFamily="34" charset="-122"/>
                  <a:cs typeface="+mn-ea"/>
                  <a:sym typeface="+mn-lt"/>
                </a:rPr>
                <a:t>用户管理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7780476" y="2075459"/>
            <a:ext cx="3085395" cy="1588444"/>
            <a:chOff x="6798184" y="1643049"/>
            <a:chExt cx="4176921" cy="1588444"/>
          </a:xfrm>
        </p:grpSpPr>
        <p:sp>
          <p:nvSpPr>
            <p:cNvPr id="35" name="矩形 34"/>
            <p:cNvSpPr/>
            <p:nvPr/>
          </p:nvSpPr>
          <p:spPr>
            <a:xfrm>
              <a:off x="6798184" y="1946526"/>
              <a:ext cx="4176921" cy="1284967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l">
                <a:lnSpc>
                  <a:spcPct val="115000"/>
                </a:lnSpc>
                <a:buNone/>
              </a:pP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功能模块：商品展示、购物车、热门商品评论。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 algn="l">
                <a:lnSpc>
                  <a:spcPct val="115000"/>
                </a:lnSpc>
                <a:buNone/>
              </a:pP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核心接口：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 algn="l">
                <a:lnSpc>
                  <a:spcPct val="115000"/>
                </a:lnSpc>
                <a:buNone/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1.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商品列表与详情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remenshangpin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/*`, `/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discussremenshangpin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/*`)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 algn="l">
                <a:lnSpc>
                  <a:spcPct val="115000"/>
                </a:lnSpc>
                <a:buNone/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2.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购物车操作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(`/cart/*`)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</a:t>
              </a:r>
              <a:endParaRPr lang="zh-CN" altLang="zh-CN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</a:endParaRPr>
            </a:p>
            <a:p>
              <a:pPr>
                <a:buNone/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 3.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价格区间筛选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(`/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remenshangpin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/list` 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中的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`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pricestart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` 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和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 `</a:t>
              </a:r>
              <a:r>
                <a:rPr lang="en-US" altLang="zh-CN" sz="1000" dirty="0" err="1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priceend</a:t>
              </a: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`)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ea typeface="思源黑体" panose="020B0500000000000000" pitchFamily="34" charset="-122"/>
                </a:rPr>
                <a:t>。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  <a:ea typeface="思源黑体" panose="020B05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6798184" y="1643049"/>
              <a:ext cx="2241973" cy="33855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defTabSz="457189">
                <a:buClr>
                  <a:srgbClr val="151314"/>
                </a:buClr>
                <a:buSzPct val="25000"/>
              </a:pPr>
              <a:r>
                <a:rPr lang="zh-CN" altLang="en-US" sz="1600"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思源黑体" panose="020B0500000000000000" pitchFamily="34" charset="-122"/>
                  <a:cs typeface="+mn-ea"/>
                  <a:sym typeface="+mn-lt"/>
                </a:rPr>
                <a:t>商品与购物管理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1473196" y="569798"/>
            <a:ext cx="10458207" cy="502608"/>
            <a:chOff x="4807237" y="677729"/>
            <a:chExt cx="10458207" cy="502608"/>
          </a:xfrm>
        </p:grpSpPr>
        <p:sp>
          <p:nvSpPr>
            <p:cNvPr id="38" name="矩形 37"/>
            <p:cNvSpPr/>
            <p:nvPr userDrawn="1"/>
          </p:nvSpPr>
          <p:spPr>
            <a:xfrm>
              <a:off x="4807237" y="677729"/>
              <a:ext cx="2867228" cy="4981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+mn-lt"/>
                </a:rPr>
                <a:t>API</a:t>
              </a: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+mn-lt"/>
                </a:rPr>
                <a:t>设计</a:t>
              </a:r>
            </a:p>
          </p:txBody>
        </p:sp>
        <p:sp>
          <p:nvSpPr>
            <p:cNvPr id="39" name="矩形 38"/>
            <p:cNvSpPr/>
            <p:nvPr/>
          </p:nvSpPr>
          <p:spPr>
            <a:xfrm>
              <a:off x="13445146" y="682124"/>
              <a:ext cx="1820298" cy="498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algn="r">
                <a:lnSpc>
                  <a:spcPct val="120000"/>
                </a:lnSpc>
              </a:pPr>
              <a:r>
                <a:rPr lang="en-US" altLang="zh-CN" sz="2400" dirty="0">
                  <a:solidFill>
                    <a:srgbClr val="0177E8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+mn-ea"/>
                  <a:sym typeface="+mn-lt"/>
                </a:rPr>
                <a:t>PART 02</a:t>
              </a:r>
              <a:endParaRPr lang="zh-CN" altLang="en-US" sz="2400" dirty="0">
                <a:solidFill>
                  <a:srgbClr val="0177E8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9193467"/>
      </p:ext>
    </p:extLst>
  </p:cSld>
  <p:clrMapOvr>
    <a:masterClrMapping/>
  </p:clrMapOvr>
  <p:transition spd="slow" advClick="0" advTm="0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5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5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50000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4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3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1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9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4" presetID="2" presetClass="entr" presetSubtype="2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6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7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9" presetID="2" presetClass="entr" presetSubtype="2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1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2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4" presetID="2" presetClass="entr" presetSubtype="2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6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9" presetID="2" presetClass="entr" presetSubtype="2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1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72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/>
          <p:bldP spid="65" grpId="0"/>
          <p:bldP spid="66" grpId="0"/>
          <p:bldP spid="6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2" presetClass="entr" presetSubtype="4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23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2" presetClass="entr" presetSubtype="2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22" presetClass="entr" presetSubtype="1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9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2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grpId="0" nodeType="withEffect">
                                      <p:stCondLst>
                                        <p:cond delay="30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6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/>
          <p:bldP spid="65" grpId="0"/>
          <p:bldP spid="66" grpId="0"/>
          <p:bldP spid="67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63" r="-1645" b="40900"/>
          <a:stretch/>
        </p:blipFill>
        <p:spPr>
          <a:xfrm>
            <a:off x="-1960378" y="-2140905"/>
            <a:ext cx="6134229" cy="6073589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5032621" y="3417799"/>
            <a:ext cx="4407876" cy="1067921"/>
          </a:xfrm>
          <a:prstGeom prst="rect">
            <a:avLst/>
          </a:prstGeom>
          <a:noFill/>
          <a:scene3d>
            <a:camera prst="orthographicFront"/>
            <a:lightRig rig="threePt" dir="t"/>
          </a:scene3d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zh-CN" altLang="en-US" sz="5400" dirty="0">
                <a:solidFill>
                  <a:srgbClr val="1B1B1B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前后端设计</a:t>
            </a:r>
          </a:p>
        </p:txBody>
      </p:sp>
      <p:sp>
        <p:nvSpPr>
          <p:cNvPr id="22" name="TextBox 30">
            <a:extLst>
              <a:ext uri="{FF2B5EF4-FFF2-40B4-BE49-F238E27FC236}">
                <a16:creationId xmlns:a16="http://schemas.microsoft.com/office/drawing/2014/main" id="{BA8EA202-F87D-45AF-91DB-F2B3A7B8F57B}"/>
              </a:ext>
            </a:extLst>
          </p:cNvPr>
          <p:cNvSpPr txBox="1"/>
          <p:nvPr/>
        </p:nvSpPr>
        <p:spPr>
          <a:xfrm>
            <a:off x="6662459" y="1572794"/>
            <a:ext cx="29202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228600"/>
            <a:r>
              <a:rPr lang="en-US" altLang="zh-CN" sz="13800" dirty="0">
                <a:ln w="19050">
                  <a:solidFill>
                    <a:srgbClr val="0177E8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03</a:t>
            </a:r>
            <a:endParaRPr lang="zh-CN" altLang="en-US" sz="13800" dirty="0">
              <a:ln w="19050">
                <a:solidFill>
                  <a:srgbClr val="0177E8"/>
                </a:solidFill>
              </a:ln>
              <a:noFill/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sp>
        <p:nvSpPr>
          <p:cNvPr id="23" name="TextBox 30">
            <a:extLst>
              <a:ext uri="{FF2B5EF4-FFF2-40B4-BE49-F238E27FC236}">
                <a16:creationId xmlns:a16="http://schemas.microsoft.com/office/drawing/2014/main" id="{BA8EA202-F87D-45AF-91DB-F2B3A7B8F57B}"/>
              </a:ext>
            </a:extLst>
          </p:cNvPr>
          <p:cNvSpPr txBox="1"/>
          <p:nvPr/>
        </p:nvSpPr>
        <p:spPr>
          <a:xfrm>
            <a:off x="6439381" y="3048467"/>
            <a:ext cx="913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defTabSz="228600"/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PART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91" b="53408"/>
          <a:stretch/>
        </p:blipFill>
        <p:spPr>
          <a:xfrm>
            <a:off x="7252226" y="-1923075"/>
            <a:ext cx="4784323" cy="299237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20" t="-7612" r="50677" b="36625"/>
          <a:stretch/>
        </p:blipFill>
        <p:spPr>
          <a:xfrm>
            <a:off x="10479576" y="4858904"/>
            <a:ext cx="3113945" cy="3025813"/>
          </a:xfrm>
          <a:prstGeom prst="rect">
            <a:avLst/>
          </a:prstGeom>
        </p:spPr>
      </p:pic>
      <p:sp>
        <p:nvSpPr>
          <p:cNvPr id="21" name="椭圆 20"/>
          <p:cNvSpPr/>
          <p:nvPr/>
        </p:nvSpPr>
        <p:spPr>
          <a:xfrm>
            <a:off x="808935" y="4443625"/>
            <a:ext cx="1134764" cy="1134764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softEdge rad="304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829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75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0" presetClass="path" presetSubtype="0" decel="4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9 -0.00066 C -0.04594 0.00992 -0.0732 0.02977 -0.09738 0.04013 C -0.1212 0.04983 -0.17529 0.08181 -0.25937 0.14994 " pathEditMode="relative" rAng="0" ptsTypes="AAA">
                                      <p:cBhvr>
                                        <p:cTn id="39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958" y="7519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1" dur="7" fill="hold"/>
                                        <p:tgtEl>
                                          <p:spTgt spid="21"/>
                                        </p:tgtEl>
                                      </p:cBhvr>
                                      <p:by x="500000" y="50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6" presetClass="emph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3" dur="1000" fill="hold"/>
                                        <p:tgtEl>
                                          <p:spTgt spid="21"/>
                                        </p:tgtEl>
                                      </p:cBhvr>
                                      <p:by x="20000" y="2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2" grpId="0"/>
      <p:bldP spid="23" grpId="0"/>
      <p:bldP spid="21" grpId="0" animBg="1"/>
      <p:bldP spid="21" grpId="1" animBg="1"/>
      <p:bldP spid="21" grpId="2" animBg="1"/>
      <p:bldP spid="21" grpId="3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圆角矩形 66"/>
          <p:cNvSpPr/>
          <p:nvPr/>
        </p:nvSpPr>
        <p:spPr>
          <a:xfrm>
            <a:off x="4732366" y="2225858"/>
            <a:ext cx="2682132" cy="3536918"/>
          </a:xfrm>
          <a:prstGeom prst="roundRect">
            <a:avLst>
              <a:gd name="adj" fmla="val 11520"/>
            </a:avLst>
          </a:prstGeom>
          <a:gradFill>
            <a:gsLst>
              <a:gs pos="0">
                <a:schemeClr val="bg1"/>
              </a:gs>
              <a:gs pos="65000">
                <a:srgbClr val="F2F2F2"/>
              </a:gs>
            </a:gsLst>
            <a:lin ang="2700000" scaled="0"/>
          </a:gradFill>
          <a:ln w="22225"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8" name="圆角矩形 67"/>
          <p:cNvSpPr/>
          <p:nvPr/>
        </p:nvSpPr>
        <p:spPr>
          <a:xfrm>
            <a:off x="7939109" y="2229898"/>
            <a:ext cx="2681996" cy="3536918"/>
          </a:xfrm>
          <a:prstGeom prst="roundRect">
            <a:avLst>
              <a:gd name="adj" fmla="val 11520"/>
            </a:avLst>
          </a:prstGeom>
          <a:gradFill>
            <a:gsLst>
              <a:gs pos="0">
                <a:schemeClr val="bg1"/>
              </a:gs>
              <a:gs pos="65000">
                <a:srgbClr val="F2F2F2"/>
              </a:gs>
            </a:gsLst>
            <a:lin ang="2700000" scaled="0"/>
          </a:gradFill>
          <a:ln w="22225"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9" name="圆角矩形 68"/>
          <p:cNvSpPr/>
          <p:nvPr/>
        </p:nvSpPr>
        <p:spPr>
          <a:xfrm>
            <a:off x="1563139" y="2229898"/>
            <a:ext cx="2681996" cy="3536918"/>
          </a:xfrm>
          <a:prstGeom prst="roundRect">
            <a:avLst>
              <a:gd name="adj" fmla="val 11520"/>
            </a:avLst>
          </a:prstGeom>
          <a:gradFill>
            <a:gsLst>
              <a:gs pos="0">
                <a:schemeClr val="bg1"/>
              </a:gs>
              <a:gs pos="65000">
                <a:srgbClr val="F2F2F2"/>
              </a:gs>
            </a:gsLst>
            <a:lin ang="2700000" scaled="0"/>
          </a:gradFill>
          <a:ln w="22225">
            <a:noFill/>
          </a:ln>
          <a:effectLst>
            <a:outerShdw blurRad="254000" dist="1143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1823509" y="2601808"/>
            <a:ext cx="2115430" cy="1986256"/>
            <a:chOff x="2090810" y="1897485"/>
            <a:chExt cx="2115430" cy="1986256"/>
          </a:xfrm>
        </p:grpSpPr>
        <p:sp>
          <p:nvSpPr>
            <p:cNvPr id="71" name="矩形 70"/>
            <p:cNvSpPr/>
            <p:nvPr/>
          </p:nvSpPr>
          <p:spPr>
            <a:xfrm>
              <a:off x="2259716" y="2433156"/>
              <a:ext cx="1777618" cy="1450585"/>
            </a:xfrm>
            <a:prstGeom prst="rect">
              <a:avLst/>
            </a:prstGeom>
          </p:spPr>
          <p:txBody>
            <a:bodyPr wrap="square" lIns="91816" tIns="45908" rIns="91816" bIns="4590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管理员登录，管理员通过登录页面输入用户名、密码选择角色，并点击登录操作管理员登录系统后，可以对系统首页、个人中心</a:t>
              </a:r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等进行操作</a:t>
              </a:r>
            </a:p>
          </p:txBody>
        </p:sp>
        <p:sp>
          <p:nvSpPr>
            <p:cNvPr id="74" name="文本框 3629"/>
            <p:cNvSpPr txBox="1"/>
            <p:nvPr/>
          </p:nvSpPr>
          <p:spPr>
            <a:xfrm>
              <a:off x="2090810" y="1897485"/>
              <a:ext cx="2115430" cy="400085"/>
            </a:xfrm>
            <a:prstGeom prst="rect">
              <a:avLst/>
            </a:prstGeom>
            <a:noFill/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txBody>
            <a:bodyPr wrap="square" lIns="91415" tIns="45708" rIns="91415" bIns="45708" rtlCol="0">
              <a:spAutoFit/>
            </a:bodyPr>
            <a:lstStyle/>
            <a:p>
              <a:pPr algn="ctr"/>
              <a:r>
                <a:rPr lang="zh-CN" altLang="zh-CN" sz="2000" b="1" dirty="0">
                  <a:solidFill>
                    <a:srgbClr val="0177E8"/>
                  </a:solidFill>
                  <a:effectLst>
                    <a:innerShdw blurRad="50800" dist="25400" dir="10800000">
                      <a:prstClr val="black">
                        <a:alpha val="50000"/>
                      </a:prstClr>
                    </a:inn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rPr>
                <a:t>管理员功能模块</a:t>
              </a:r>
              <a:endParaRPr lang="zh-CN" altLang="en-US" sz="2000" b="1" dirty="0">
                <a:solidFill>
                  <a:srgbClr val="0177E8"/>
                </a:solidFill>
                <a:effectLst>
                  <a:innerShdw blurRad="50800" dist="25400" dir="10800000">
                    <a:prstClr val="black">
                      <a:alpha val="50000"/>
                    </a:prstClr>
                  </a:inn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>
            <a:off x="5092701" y="2601940"/>
            <a:ext cx="1999636" cy="2678621"/>
            <a:chOff x="5078642" y="1897617"/>
            <a:chExt cx="1999636" cy="2678621"/>
          </a:xfrm>
        </p:grpSpPr>
        <p:sp>
          <p:nvSpPr>
            <p:cNvPr id="81" name="文本框 1538"/>
            <p:cNvSpPr txBox="1"/>
            <p:nvPr/>
          </p:nvSpPr>
          <p:spPr>
            <a:xfrm>
              <a:off x="5078642" y="1897617"/>
              <a:ext cx="1999636" cy="400085"/>
            </a:xfrm>
            <a:prstGeom prst="rect">
              <a:avLst/>
            </a:prstGeom>
            <a:noFill/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txBody>
            <a:bodyPr wrap="square" lIns="91415" tIns="45708" rIns="91415" bIns="45708" rtlCol="0">
              <a:spAutoFit/>
            </a:bodyPr>
            <a:lstStyle/>
            <a:p>
              <a:pPr algn="ctr"/>
              <a:r>
                <a:rPr lang="zh-CN" altLang="zh-CN" sz="2000" b="1" dirty="0">
                  <a:solidFill>
                    <a:srgbClr val="0177E8"/>
                  </a:solidFill>
                  <a:effectLst>
                    <a:innerShdw blurRad="50800" dist="25400" dir="10800000">
                      <a:prstClr val="black">
                        <a:alpha val="50000"/>
                      </a:prstClr>
                    </a:inn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rPr>
                <a:t>商家功能模块</a:t>
              </a:r>
              <a:endParaRPr lang="zh-CN" altLang="en-US" sz="2000" b="1" dirty="0">
                <a:solidFill>
                  <a:srgbClr val="0177E8"/>
                </a:solidFill>
                <a:effectLst>
                  <a:innerShdw blurRad="50800" dist="25400" dir="10800000">
                    <a:prstClr val="black">
                      <a:alpha val="50000"/>
                    </a:prstClr>
                  </a:inn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79" name="矩形 78"/>
            <p:cNvSpPr/>
            <p:nvPr/>
          </p:nvSpPr>
          <p:spPr>
            <a:xfrm>
              <a:off x="5186943" y="2433156"/>
              <a:ext cx="1777618" cy="2143082"/>
            </a:xfrm>
            <a:prstGeom prst="rect">
              <a:avLst/>
            </a:prstGeom>
          </p:spPr>
          <p:txBody>
            <a:bodyPr wrap="square" lIns="91816" tIns="45908" rIns="91816" bIns="4590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商</a:t>
              </a: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家登录界面，首先双击打开系统，连上网络之后会显示出本系统的登录界面，这是进入系统的第初始页面“登录”，能成功进入到该登录界面则代表系统的开启是成功的，接下来就可以操作本系统所带有的其他所有的功能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7939109" y="2601808"/>
            <a:ext cx="2570141" cy="3011761"/>
            <a:chOff x="7643690" y="1897485"/>
            <a:chExt cx="2570141" cy="3011761"/>
          </a:xfrm>
        </p:grpSpPr>
        <p:sp>
          <p:nvSpPr>
            <p:cNvPr id="88" name="文本框 1540"/>
            <p:cNvSpPr txBox="1"/>
            <p:nvPr/>
          </p:nvSpPr>
          <p:spPr>
            <a:xfrm>
              <a:off x="7643690" y="1897485"/>
              <a:ext cx="2570141" cy="400085"/>
            </a:xfrm>
            <a:prstGeom prst="rect">
              <a:avLst/>
            </a:prstGeom>
            <a:noFill/>
            <a:effectLst>
              <a:innerShdw blurRad="63500" dist="50800" dir="10800000">
                <a:prstClr val="black">
                  <a:alpha val="50000"/>
                </a:prstClr>
              </a:innerShdw>
            </a:effectLst>
          </p:spPr>
          <p:txBody>
            <a:bodyPr wrap="square" lIns="91415" tIns="45708" rIns="91415" bIns="45708" rtlCol="0">
              <a:spAutoFit/>
            </a:bodyPr>
            <a:lstStyle/>
            <a:p>
              <a:pPr algn="ctr"/>
              <a:r>
                <a:rPr lang="zh-CN" altLang="zh-CN" sz="2000" b="1" dirty="0">
                  <a:solidFill>
                    <a:srgbClr val="0177E8"/>
                  </a:solidFill>
                  <a:effectLst>
                    <a:innerShdw blurRad="50800" dist="25400" dir="10800000">
                      <a:prstClr val="black">
                        <a:alpha val="50000"/>
                      </a:prstClr>
                    </a:inn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rPr>
                <a:t>用户前台功能模块</a:t>
              </a:r>
              <a:endParaRPr lang="zh-CN" altLang="en-US" sz="2000" b="1" dirty="0">
                <a:solidFill>
                  <a:srgbClr val="0177E8"/>
                </a:solidFill>
                <a:effectLst>
                  <a:innerShdw blurRad="50800" dist="25400" dir="10800000">
                    <a:prstClr val="black">
                      <a:alpha val="50000"/>
                    </a:prstClr>
                  </a:inn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8095879" y="2304499"/>
              <a:ext cx="1777618" cy="2604747"/>
            </a:xfrm>
            <a:prstGeom prst="rect">
              <a:avLst/>
            </a:prstGeom>
          </p:spPr>
          <p:txBody>
            <a:bodyPr wrap="square" lIns="91816" tIns="45908" rIns="91816" bIns="45908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zh-CN" sz="1000" dirty="0">
                  <a:solidFill>
                    <a:schemeClr val="bg1">
                      <a:lumMod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当游客打开系统的网址后，首先看到的就是首页界面。在这里，游客能够看到个性化推荐电商平台的导航条显示首页、商品信息、友情链接、帮助、商城资讯、留言交流、联系我们、购物车、个人中心等。当用户进入前台系统进行相关操作前必须进行注册、登录，用户注册、用户登录</a:t>
              </a:r>
              <a:endParaRPr lang="zh-CN" altLang="en-US" sz="1000" dirty="0">
                <a:solidFill>
                  <a:schemeClr val="bg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473196" y="569798"/>
            <a:ext cx="10458207" cy="502608"/>
            <a:chOff x="4807237" y="677729"/>
            <a:chExt cx="10458207" cy="502608"/>
          </a:xfrm>
        </p:grpSpPr>
        <p:sp>
          <p:nvSpPr>
            <p:cNvPr id="30" name="矩形 29"/>
            <p:cNvSpPr/>
            <p:nvPr userDrawn="1"/>
          </p:nvSpPr>
          <p:spPr>
            <a:xfrm>
              <a:off x="4807237" y="677729"/>
              <a:ext cx="2867228" cy="4981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+mn-lt"/>
                </a:rPr>
                <a:t>前端设计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13445146" y="682124"/>
              <a:ext cx="1820298" cy="498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algn="r">
                <a:lnSpc>
                  <a:spcPct val="120000"/>
                </a:lnSpc>
              </a:pPr>
              <a:r>
                <a:rPr lang="en-US" altLang="zh-CN" sz="2400" dirty="0">
                  <a:solidFill>
                    <a:srgbClr val="0177E8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+mn-ea"/>
                  <a:sym typeface="+mn-lt"/>
                </a:rPr>
                <a:t>PART 03</a:t>
              </a:r>
              <a:endParaRPr lang="zh-CN" altLang="en-US" sz="2400" dirty="0">
                <a:solidFill>
                  <a:srgbClr val="0177E8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1079800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 animBg="1"/>
      <p:bldP spid="6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7118689" y="1676299"/>
            <a:ext cx="834275" cy="834275"/>
            <a:chOff x="8761883" y="2061853"/>
            <a:chExt cx="834492" cy="834492"/>
          </a:xfrm>
          <a:solidFill>
            <a:srgbClr val="2BBCC2"/>
          </a:solidFill>
        </p:grpSpPr>
        <p:sp>
          <p:nvSpPr>
            <p:cNvPr id="27" name="椭圆 26"/>
            <p:cNvSpPr/>
            <p:nvPr/>
          </p:nvSpPr>
          <p:spPr>
            <a:xfrm>
              <a:off x="8761883" y="2061853"/>
              <a:ext cx="834492" cy="83449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F2F2F2"/>
                </a:gs>
              </a:gsLst>
              <a:lin ang="2700000" scaled="0"/>
            </a:gradFill>
            <a:ln>
              <a:noFill/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8969180" y="2282033"/>
              <a:ext cx="419897" cy="435380"/>
              <a:chOff x="3602038" y="841375"/>
              <a:chExt cx="4994275" cy="5178426"/>
            </a:xfrm>
            <a:grpFill/>
          </p:grpSpPr>
          <p:sp>
            <p:nvSpPr>
              <p:cNvPr id="13" name="Freeform 51"/>
              <p:cNvSpPr/>
              <p:nvPr/>
            </p:nvSpPr>
            <p:spPr bwMode="auto">
              <a:xfrm>
                <a:off x="8078788" y="5426075"/>
                <a:ext cx="517525" cy="587375"/>
              </a:xfrm>
              <a:custGeom>
                <a:avLst/>
                <a:gdLst>
                  <a:gd name="T0" fmla="*/ 138 w 138"/>
                  <a:gd name="T1" fmla="*/ 63 h 156"/>
                  <a:gd name="T2" fmla="*/ 138 w 138"/>
                  <a:gd name="T3" fmla="*/ 156 h 156"/>
                  <a:gd name="T4" fmla="*/ 10 w 138"/>
                  <a:gd name="T5" fmla="*/ 156 h 156"/>
                  <a:gd name="T6" fmla="*/ 25 w 138"/>
                  <a:gd name="T7" fmla="*/ 133 h 156"/>
                  <a:gd name="T8" fmla="*/ 0 w 138"/>
                  <a:gd name="T9" fmla="*/ 42 h 156"/>
                  <a:gd name="T10" fmla="*/ 60 w 138"/>
                  <a:gd name="T11" fmla="*/ 0 h 156"/>
                  <a:gd name="T12" fmla="*/ 138 w 138"/>
                  <a:gd name="T13" fmla="*/ 63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156">
                    <a:moveTo>
                      <a:pt x="138" y="63"/>
                    </a:moveTo>
                    <a:cubicBezTo>
                      <a:pt x="138" y="126"/>
                      <a:pt x="138" y="156"/>
                      <a:pt x="138" y="156"/>
                    </a:cubicBezTo>
                    <a:cubicBezTo>
                      <a:pt x="10" y="156"/>
                      <a:pt x="10" y="156"/>
                      <a:pt x="10" y="156"/>
                    </a:cubicBezTo>
                    <a:cubicBezTo>
                      <a:pt x="25" y="133"/>
                      <a:pt x="25" y="133"/>
                      <a:pt x="25" y="133"/>
                    </a:cubicBezTo>
                    <a:cubicBezTo>
                      <a:pt x="0" y="42"/>
                      <a:pt x="0" y="42"/>
                      <a:pt x="0" y="42"/>
                    </a:cubicBezTo>
                    <a:cubicBezTo>
                      <a:pt x="27" y="40"/>
                      <a:pt x="49" y="23"/>
                      <a:pt x="60" y="0"/>
                    </a:cubicBezTo>
                    <a:cubicBezTo>
                      <a:pt x="98" y="11"/>
                      <a:pt x="138" y="29"/>
                      <a:pt x="138" y="63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14" name="Freeform 52"/>
              <p:cNvSpPr/>
              <p:nvPr/>
            </p:nvSpPr>
            <p:spPr bwMode="auto">
              <a:xfrm>
                <a:off x="3892551" y="3751263"/>
                <a:ext cx="4486275" cy="1055688"/>
              </a:xfrm>
              <a:custGeom>
                <a:avLst/>
                <a:gdLst>
                  <a:gd name="T0" fmla="*/ 2826 w 2826"/>
                  <a:gd name="T1" fmla="*/ 516 h 665"/>
                  <a:gd name="T2" fmla="*/ 2826 w 2826"/>
                  <a:gd name="T3" fmla="*/ 665 h 665"/>
                  <a:gd name="T4" fmla="*/ 2748 w 2826"/>
                  <a:gd name="T5" fmla="*/ 665 h 665"/>
                  <a:gd name="T6" fmla="*/ 2748 w 2826"/>
                  <a:gd name="T7" fmla="*/ 568 h 665"/>
                  <a:gd name="T8" fmla="*/ 1524 w 2826"/>
                  <a:gd name="T9" fmla="*/ 78 h 665"/>
                  <a:gd name="T10" fmla="*/ 1451 w 2826"/>
                  <a:gd name="T11" fmla="*/ 78 h 665"/>
                  <a:gd name="T12" fmla="*/ 1451 w 2826"/>
                  <a:gd name="T13" fmla="*/ 665 h 665"/>
                  <a:gd name="T14" fmla="*/ 1373 w 2826"/>
                  <a:gd name="T15" fmla="*/ 665 h 665"/>
                  <a:gd name="T16" fmla="*/ 1373 w 2826"/>
                  <a:gd name="T17" fmla="*/ 78 h 665"/>
                  <a:gd name="T18" fmla="*/ 1302 w 2826"/>
                  <a:gd name="T19" fmla="*/ 78 h 665"/>
                  <a:gd name="T20" fmla="*/ 78 w 2826"/>
                  <a:gd name="T21" fmla="*/ 568 h 665"/>
                  <a:gd name="T22" fmla="*/ 78 w 2826"/>
                  <a:gd name="T23" fmla="*/ 665 h 665"/>
                  <a:gd name="T24" fmla="*/ 0 w 2826"/>
                  <a:gd name="T25" fmla="*/ 665 h 665"/>
                  <a:gd name="T26" fmla="*/ 0 w 2826"/>
                  <a:gd name="T27" fmla="*/ 516 h 665"/>
                  <a:gd name="T28" fmla="*/ 1287 w 2826"/>
                  <a:gd name="T29" fmla="*/ 0 h 665"/>
                  <a:gd name="T30" fmla="*/ 1538 w 2826"/>
                  <a:gd name="T31" fmla="*/ 0 h 665"/>
                  <a:gd name="T32" fmla="*/ 2826 w 2826"/>
                  <a:gd name="T33" fmla="*/ 516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826" h="665">
                    <a:moveTo>
                      <a:pt x="2826" y="516"/>
                    </a:moveTo>
                    <a:lnTo>
                      <a:pt x="2826" y="665"/>
                    </a:lnTo>
                    <a:lnTo>
                      <a:pt x="2748" y="665"/>
                    </a:lnTo>
                    <a:lnTo>
                      <a:pt x="2748" y="568"/>
                    </a:lnTo>
                    <a:lnTo>
                      <a:pt x="1524" y="78"/>
                    </a:lnTo>
                    <a:lnTo>
                      <a:pt x="1451" y="78"/>
                    </a:lnTo>
                    <a:lnTo>
                      <a:pt x="1451" y="665"/>
                    </a:lnTo>
                    <a:lnTo>
                      <a:pt x="1373" y="665"/>
                    </a:lnTo>
                    <a:lnTo>
                      <a:pt x="1373" y="78"/>
                    </a:lnTo>
                    <a:lnTo>
                      <a:pt x="1302" y="78"/>
                    </a:lnTo>
                    <a:lnTo>
                      <a:pt x="78" y="568"/>
                    </a:lnTo>
                    <a:lnTo>
                      <a:pt x="78" y="665"/>
                    </a:lnTo>
                    <a:lnTo>
                      <a:pt x="0" y="665"/>
                    </a:lnTo>
                    <a:lnTo>
                      <a:pt x="0" y="516"/>
                    </a:lnTo>
                    <a:lnTo>
                      <a:pt x="1287" y="0"/>
                    </a:lnTo>
                    <a:lnTo>
                      <a:pt x="1538" y="0"/>
                    </a:lnTo>
                    <a:lnTo>
                      <a:pt x="2826" y="516"/>
                    </a:ln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15" name="Freeform 53"/>
              <p:cNvSpPr>
                <a:spLocks noEditPoints="1"/>
              </p:cNvSpPr>
              <p:nvPr/>
            </p:nvSpPr>
            <p:spPr bwMode="auto">
              <a:xfrm>
                <a:off x="7751763" y="4862513"/>
                <a:ext cx="600075" cy="601663"/>
              </a:xfrm>
              <a:custGeom>
                <a:avLst/>
                <a:gdLst>
                  <a:gd name="T0" fmla="*/ 131 w 160"/>
                  <a:gd name="T1" fmla="*/ 63 h 160"/>
                  <a:gd name="T2" fmla="*/ 95 w 160"/>
                  <a:gd name="T3" fmla="*/ 135 h 160"/>
                  <a:gd name="T4" fmla="*/ 146 w 160"/>
                  <a:gd name="T5" fmla="*/ 77 h 160"/>
                  <a:gd name="T6" fmla="*/ 125 w 160"/>
                  <a:gd name="T7" fmla="*/ 32 h 160"/>
                  <a:gd name="T8" fmla="*/ 125 w 160"/>
                  <a:gd name="T9" fmla="*/ 32 h 160"/>
                  <a:gd name="T10" fmla="*/ 125 w 160"/>
                  <a:gd name="T11" fmla="*/ 32 h 160"/>
                  <a:gd name="T12" fmla="*/ 131 w 160"/>
                  <a:gd name="T13" fmla="*/ 63 h 160"/>
                  <a:gd name="T14" fmla="*/ 80 w 160"/>
                  <a:gd name="T15" fmla="*/ 0 h 160"/>
                  <a:gd name="T16" fmla="*/ 160 w 160"/>
                  <a:gd name="T17" fmla="*/ 80 h 160"/>
                  <a:gd name="T18" fmla="*/ 80 w 160"/>
                  <a:gd name="T19" fmla="*/ 160 h 160"/>
                  <a:gd name="T20" fmla="*/ 0 w 160"/>
                  <a:gd name="T21" fmla="*/ 80 h 160"/>
                  <a:gd name="T22" fmla="*/ 80 w 160"/>
                  <a:gd name="T23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0" h="160">
                    <a:moveTo>
                      <a:pt x="131" y="63"/>
                    </a:moveTo>
                    <a:cubicBezTo>
                      <a:pt x="131" y="92"/>
                      <a:pt x="117" y="118"/>
                      <a:pt x="95" y="135"/>
                    </a:cubicBezTo>
                    <a:cubicBezTo>
                      <a:pt x="124" y="131"/>
                      <a:pt x="146" y="107"/>
                      <a:pt x="146" y="77"/>
                    </a:cubicBezTo>
                    <a:cubicBezTo>
                      <a:pt x="146" y="59"/>
                      <a:pt x="138" y="43"/>
                      <a:pt x="125" y="32"/>
                    </a:cubicBezTo>
                    <a:cubicBezTo>
                      <a:pt x="125" y="32"/>
                      <a:pt x="125" y="32"/>
                      <a:pt x="125" y="32"/>
                    </a:cubicBezTo>
                    <a:cubicBezTo>
                      <a:pt x="125" y="32"/>
                      <a:pt x="125" y="32"/>
                      <a:pt x="125" y="32"/>
                    </a:cubicBezTo>
                    <a:cubicBezTo>
                      <a:pt x="129" y="42"/>
                      <a:pt x="131" y="52"/>
                      <a:pt x="131" y="63"/>
                    </a:cubicBezTo>
                    <a:close/>
                    <a:moveTo>
                      <a:pt x="80" y="0"/>
                    </a:moveTo>
                    <a:cubicBezTo>
                      <a:pt x="124" y="0"/>
                      <a:pt x="160" y="36"/>
                      <a:pt x="160" y="80"/>
                    </a:cubicBezTo>
                    <a:cubicBezTo>
                      <a:pt x="160" y="124"/>
                      <a:pt x="124" y="160"/>
                      <a:pt x="80" y="160"/>
                    </a:cubicBezTo>
                    <a:cubicBezTo>
                      <a:pt x="36" y="160"/>
                      <a:pt x="0" y="124"/>
                      <a:pt x="0" y="80"/>
                    </a:cubicBezTo>
                    <a:cubicBezTo>
                      <a:pt x="0" y="36"/>
                      <a:pt x="36" y="0"/>
                      <a:pt x="80" y="0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54"/>
              <p:cNvSpPr/>
              <p:nvPr/>
            </p:nvSpPr>
            <p:spPr bwMode="auto">
              <a:xfrm>
                <a:off x="8221663" y="498316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17" name="Freeform 55"/>
              <p:cNvSpPr/>
              <p:nvPr/>
            </p:nvSpPr>
            <p:spPr bwMode="auto">
              <a:xfrm>
                <a:off x="7521576" y="5426075"/>
                <a:ext cx="519113" cy="587375"/>
              </a:xfrm>
              <a:custGeom>
                <a:avLst/>
                <a:gdLst>
                  <a:gd name="T0" fmla="*/ 138 w 138"/>
                  <a:gd name="T1" fmla="*/ 42 h 156"/>
                  <a:gd name="T2" fmla="*/ 112 w 138"/>
                  <a:gd name="T3" fmla="*/ 133 h 156"/>
                  <a:gd name="T4" fmla="*/ 128 w 138"/>
                  <a:gd name="T5" fmla="*/ 156 h 156"/>
                  <a:gd name="T6" fmla="*/ 0 w 138"/>
                  <a:gd name="T7" fmla="*/ 156 h 156"/>
                  <a:gd name="T8" fmla="*/ 0 w 138"/>
                  <a:gd name="T9" fmla="*/ 63 h 156"/>
                  <a:gd name="T10" fmla="*/ 77 w 138"/>
                  <a:gd name="T11" fmla="*/ 0 h 156"/>
                  <a:gd name="T12" fmla="*/ 138 w 138"/>
                  <a:gd name="T13" fmla="*/ 42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156">
                    <a:moveTo>
                      <a:pt x="138" y="42"/>
                    </a:moveTo>
                    <a:cubicBezTo>
                      <a:pt x="112" y="133"/>
                      <a:pt x="112" y="133"/>
                      <a:pt x="112" y="133"/>
                    </a:cubicBezTo>
                    <a:cubicBezTo>
                      <a:pt x="128" y="156"/>
                      <a:pt x="128" y="156"/>
                      <a:pt x="128" y="156"/>
                    </a:cubicBezTo>
                    <a:cubicBezTo>
                      <a:pt x="0" y="156"/>
                      <a:pt x="0" y="156"/>
                      <a:pt x="0" y="156"/>
                    </a:cubicBezTo>
                    <a:cubicBezTo>
                      <a:pt x="0" y="156"/>
                      <a:pt x="0" y="126"/>
                      <a:pt x="0" y="63"/>
                    </a:cubicBezTo>
                    <a:cubicBezTo>
                      <a:pt x="0" y="29"/>
                      <a:pt x="40" y="11"/>
                      <a:pt x="77" y="0"/>
                    </a:cubicBezTo>
                    <a:cubicBezTo>
                      <a:pt x="88" y="23"/>
                      <a:pt x="111" y="40"/>
                      <a:pt x="138" y="42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18" name="Freeform 56"/>
              <p:cNvSpPr/>
              <p:nvPr/>
            </p:nvSpPr>
            <p:spPr bwMode="auto">
              <a:xfrm>
                <a:off x="6199188" y="2232025"/>
                <a:ext cx="1270000" cy="1431925"/>
              </a:xfrm>
              <a:custGeom>
                <a:avLst/>
                <a:gdLst>
                  <a:gd name="T0" fmla="*/ 61 w 338"/>
                  <a:gd name="T1" fmla="*/ 324 h 381"/>
                  <a:gd name="T2" fmla="*/ 0 w 338"/>
                  <a:gd name="T3" fmla="*/ 101 h 381"/>
                  <a:gd name="T4" fmla="*/ 147 w 338"/>
                  <a:gd name="T5" fmla="*/ 0 h 381"/>
                  <a:gd name="T6" fmla="*/ 338 w 338"/>
                  <a:gd name="T7" fmla="*/ 153 h 381"/>
                  <a:gd name="T8" fmla="*/ 338 w 338"/>
                  <a:gd name="T9" fmla="*/ 381 h 381"/>
                  <a:gd name="T10" fmla="*/ 24 w 338"/>
                  <a:gd name="T11" fmla="*/ 381 h 381"/>
                  <a:gd name="T12" fmla="*/ 61 w 338"/>
                  <a:gd name="T13" fmla="*/ 324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8" h="381">
                    <a:moveTo>
                      <a:pt x="61" y="324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65" y="96"/>
                      <a:pt x="120" y="56"/>
                      <a:pt x="147" y="0"/>
                    </a:cubicBezTo>
                    <a:cubicBezTo>
                      <a:pt x="240" y="25"/>
                      <a:pt x="338" y="71"/>
                      <a:pt x="338" y="153"/>
                    </a:cubicBezTo>
                    <a:cubicBezTo>
                      <a:pt x="338" y="307"/>
                      <a:pt x="338" y="381"/>
                      <a:pt x="338" y="381"/>
                    </a:cubicBezTo>
                    <a:cubicBezTo>
                      <a:pt x="24" y="381"/>
                      <a:pt x="24" y="381"/>
                      <a:pt x="24" y="381"/>
                    </a:cubicBezTo>
                    <a:lnTo>
                      <a:pt x="61" y="324"/>
                    </a:ln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19" name="Freeform 57"/>
              <p:cNvSpPr/>
              <p:nvPr/>
            </p:nvSpPr>
            <p:spPr bwMode="auto">
              <a:xfrm>
                <a:off x="6154738" y="5426075"/>
                <a:ext cx="517525" cy="582613"/>
              </a:xfrm>
              <a:custGeom>
                <a:avLst/>
                <a:gdLst>
                  <a:gd name="T0" fmla="*/ 138 w 138"/>
                  <a:gd name="T1" fmla="*/ 62 h 155"/>
                  <a:gd name="T2" fmla="*/ 138 w 138"/>
                  <a:gd name="T3" fmla="*/ 155 h 155"/>
                  <a:gd name="T4" fmla="*/ 10 w 138"/>
                  <a:gd name="T5" fmla="*/ 155 h 155"/>
                  <a:gd name="T6" fmla="*/ 25 w 138"/>
                  <a:gd name="T7" fmla="*/ 132 h 155"/>
                  <a:gd name="T8" fmla="*/ 0 w 138"/>
                  <a:gd name="T9" fmla="*/ 41 h 155"/>
                  <a:gd name="T10" fmla="*/ 60 w 138"/>
                  <a:gd name="T11" fmla="*/ 0 h 155"/>
                  <a:gd name="T12" fmla="*/ 138 w 138"/>
                  <a:gd name="T13" fmla="*/ 6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155">
                    <a:moveTo>
                      <a:pt x="138" y="62"/>
                    </a:moveTo>
                    <a:cubicBezTo>
                      <a:pt x="138" y="125"/>
                      <a:pt x="138" y="155"/>
                      <a:pt x="138" y="155"/>
                    </a:cubicBezTo>
                    <a:cubicBezTo>
                      <a:pt x="10" y="155"/>
                      <a:pt x="10" y="155"/>
                      <a:pt x="10" y="155"/>
                    </a:cubicBezTo>
                    <a:cubicBezTo>
                      <a:pt x="25" y="132"/>
                      <a:pt x="25" y="132"/>
                      <a:pt x="25" y="132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6" y="39"/>
                      <a:pt x="49" y="23"/>
                      <a:pt x="60" y="0"/>
                    </a:cubicBezTo>
                    <a:cubicBezTo>
                      <a:pt x="98" y="10"/>
                      <a:pt x="138" y="29"/>
                      <a:pt x="138" y="62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20" name="Freeform 58"/>
              <p:cNvSpPr>
                <a:spLocks noEditPoints="1"/>
              </p:cNvSpPr>
              <p:nvPr/>
            </p:nvSpPr>
            <p:spPr bwMode="auto">
              <a:xfrm>
                <a:off x="5395913" y="841375"/>
                <a:ext cx="1479550" cy="1481138"/>
              </a:xfrm>
              <a:custGeom>
                <a:avLst/>
                <a:gdLst>
                  <a:gd name="T0" fmla="*/ 197 w 394"/>
                  <a:gd name="T1" fmla="*/ 0 h 394"/>
                  <a:gd name="T2" fmla="*/ 394 w 394"/>
                  <a:gd name="T3" fmla="*/ 197 h 394"/>
                  <a:gd name="T4" fmla="*/ 197 w 394"/>
                  <a:gd name="T5" fmla="*/ 394 h 394"/>
                  <a:gd name="T6" fmla="*/ 0 w 394"/>
                  <a:gd name="T7" fmla="*/ 197 h 394"/>
                  <a:gd name="T8" fmla="*/ 197 w 394"/>
                  <a:gd name="T9" fmla="*/ 0 h 394"/>
                  <a:gd name="T10" fmla="*/ 359 w 394"/>
                  <a:gd name="T11" fmla="*/ 190 h 394"/>
                  <a:gd name="T12" fmla="*/ 307 w 394"/>
                  <a:gd name="T13" fmla="*/ 79 h 394"/>
                  <a:gd name="T14" fmla="*/ 321 w 394"/>
                  <a:gd name="T15" fmla="*/ 157 h 394"/>
                  <a:gd name="T16" fmla="*/ 235 w 394"/>
                  <a:gd name="T17" fmla="*/ 331 h 394"/>
                  <a:gd name="T18" fmla="*/ 359 w 394"/>
                  <a:gd name="T19" fmla="*/ 19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94" h="394">
                    <a:moveTo>
                      <a:pt x="197" y="0"/>
                    </a:moveTo>
                    <a:cubicBezTo>
                      <a:pt x="306" y="0"/>
                      <a:pt x="394" y="88"/>
                      <a:pt x="394" y="197"/>
                    </a:cubicBezTo>
                    <a:cubicBezTo>
                      <a:pt x="394" y="306"/>
                      <a:pt x="306" y="394"/>
                      <a:pt x="197" y="394"/>
                    </a:cubicBezTo>
                    <a:cubicBezTo>
                      <a:pt x="88" y="394"/>
                      <a:pt x="0" y="306"/>
                      <a:pt x="0" y="197"/>
                    </a:cubicBezTo>
                    <a:cubicBezTo>
                      <a:pt x="0" y="88"/>
                      <a:pt x="88" y="0"/>
                      <a:pt x="197" y="0"/>
                    </a:cubicBezTo>
                    <a:close/>
                    <a:moveTo>
                      <a:pt x="359" y="190"/>
                    </a:moveTo>
                    <a:cubicBezTo>
                      <a:pt x="359" y="145"/>
                      <a:pt x="339" y="105"/>
                      <a:pt x="307" y="79"/>
                    </a:cubicBezTo>
                    <a:cubicBezTo>
                      <a:pt x="316" y="103"/>
                      <a:pt x="321" y="130"/>
                      <a:pt x="321" y="157"/>
                    </a:cubicBezTo>
                    <a:cubicBezTo>
                      <a:pt x="321" y="228"/>
                      <a:pt x="287" y="291"/>
                      <a:pt x="235" y="331"/>
                    </a:cubicBezTo>
                    <a:cubicBezTo>
                      <a:pt x="305" y="322"/>
                      <a:pt x="359" y="262"/>
                      <a:pt x="359" y="190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59"/>
              <p:cNvSpPr/>
              <p:nvPr/>
            </p:nvSpPr>
            <p:spPr bwMode="auto">
              <a:xfrm>
                <a:off x="5594351" y="5426075"/>
                <a:ext cx="522288" cy="582613"/>
              </a:xfrm>
              <a:custGeom>
                <a:avLst/>
                <a:gdLst>
                  <a:gd name="T0" fmla="*/ 139 w 139"/>
                  <a:gd name="T1" fmla="*/ 41 h 155"/>
                  <a:gd name="T2" fmla="*/ 113 w 139"/>
                  <a:gd name="T3" fmla="*/ 132 h 155"/>
                  <a:gd name="T4" fmla="*/ 129 w 139"/>
                  <a:gd name="T5" fmla="*/ 155 h 155"/>
                  <a:gd name="T6" fmla="*/ 0 w 139"/>
                  <a:gd name="T7" fmla="*/ 155 h 155"/>
                  <a:gd name="T8" fmla="*/ 0 w 139"/>
                  <a:gd name="T9" fmla="*/ 62 h 155"/>
                  <a:gd name="T10" fmla="*/ 78 w 139"/>
                  <a:gd name="T11" fmla="*/ 0 h 155"/>
                  <a:gd name="T12" fmla="*/ 139 w 139"/>
                  <a:gd name="T13" fmla="*/ 41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9" h="155">
                    <a:moveTo>
                      <a:pt x="139" y="41"/>
                    </a:moveTo>
                    <a:cubicBezTo>
                      <a:pt x="113" y="132"/>
                      <a:pt x="113" y="132"/>
                      <a:pt x="113" y="132"/>
                    </a:cubicBezTo>
                    <a:cubicBezTo>
                      <a:pt x="129" y="155"/>
                      <a:pt x="129" y="155"/>
                      <a:pt x="129" y="155"/>
                    </a:cubicBezTo>
                    <a:cubicBezTo>
                      <a:pt x="0" y="155"/>
                      <a:pt x="0" y="155"/>
                      <a:pt x="0" y="155"/>
                    </a:cubicBezTo>
                    <a:cubicBezTo>
                      <a:pt x="0" y="155"/>
                      <a:pt x="0" y="125"/>
                      <a:pt x="0" y="62"/>
                    </a:cubicBezTo>
                    <a:cubicBezTo>
                      <a:pt x="0" y="29"/>
                      <a:pt x="41" y="10"/>
                      <a:pt x="78" y="0"/>
                    </a:cubicBezTo>
                    <a:cubicBezTo>
                      <a:pt x="89" y="23"/>
                      <a:pt x="112" y="39"/>
                      <a:pt x="139" y="41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60"/>
              <p:cNvSpPr>
                <a:spLocks noEditPoints="1"/>
              </p:cNvSpPr>
              <p:nvPr/>
            </p:nvSpPr>
            <p:spPr bwMode="auto">
              <a:xfrm>
                <a:off x="5827713" y="4859338"/>
                <a:ext cx="601663" cy="601663"/>
              </a:xfrm>
              <a:custGeom>
                <a:avLst/>
                <a:gdLst>
                  <a:gd name="T0" fmla="*/ 95 w 160"/>
                  <a:gd name="T1" fmla="*/ 135 h 160"/>
                  <a:gd name="T2" fmla="*/ 146 w 160"/>
                  <a:gd name="T3" fmla="*/ 77 h 160"/>
                  <a:gd name="T4" fmla="*/ 125 w 160"/>
                  <a:gd name="T5" fmla="*/ 32 h 160"/>
                  <a:gd name="T6" fmla="*/ 130 w 160"/>
                  <a:gd name="T7" fmla="*/ 64 h 160"/>
                  <a:gd name="T8" fmla="*/ 95 w 160"/>
                  <a:gd name="T9" fmla="*/ 135 h 160"/>
                  <a:gd name="T10" fmla="*/ 160 w 160"/>
                  <a:gd name="T11" fmla="*/ 80 h 160"/>
                  <a:gd name="T12" fmla="*/ 80 w 160"/>
                  <a:gd name="T13" fmla="*/ 160 h 160"/>
                  <a:gd name="T14" fmla="*/ 0 w 160"/>
                  <a:gd name="T15" fmla="*/ 80 h 160"/>
                  <a:gd name="T16" fmla="*/ 80 w 160"/>
                  <a:gd name="T17" fmla="*/ 0 h 160"/>
                  <a:gd name="T18" fmla="*/ 160 w 160"/>
                  <a:gd name="T19" fmla="*/ 8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0" h="160">
                    <a:moveTo>
                      <a:pt x="95" y="135"/>
                    </a:moveTo>
                    <a:cubicBezTo>
                      <a:pt x="124" y="131"/>
                      <a:pt x="146" y="107"/>
                      <a:pt x="146" y="77"/>
                    </a:cubicBezTo>
                    <a:cubicBezTo>
                      <a:pt x="146" y="59"/>
                      <a:pt x="138" y="43"/>
                      <a:pt x="125" y="32"/>
                    </a:cubicBezTo>
                    <a:cubicBezTo>
                      <a:pt x="128" y="42"/>
                      <a:pt x="130" y="53"/>
                      <a:pt x="130" y="64"/>
                    </a:cubicBezTo>
                    <a:cubicBezTo>
                      <a:pt x="130" y="93"/>
                      <a:pt x="117" y="119"/>
                      <a:pt x="95" y="135"/>
                    </a:cubicBezTo>
                    <a:close/>
                    <a:moveTo>
                      <a:pt x="160" y="80"/>
                    </a:moveTo>
                    <a:cubicBezTo>
                      <a:pt x="160" y="124"/>
                      <a:pt x="124" y="160"/>
                      <a:pt x="80" y="160"/>
                    </a:cubicBezTo>
                    <a:cubicBezTo>
                      <a:pt x="36" y="160"/>
                      <a:pt x="0" y="124"/>
                      <a:pt x="0" y="80"/>
                    </a:cubicBezTo>
                    <a:cubicBezTo>
                      <a:pt x="0" y="36"/>
                      <a:pt x="36" y="0"/>
                      <a:pt x="80" y="0"/>
                    </a:cubicBezTo>
                    <a:cubicBezTo>
                      <a:pt x="124" y="0"/>
                      <a:pt x="160" y="36"/>
                      <a:pt x="160" y="80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61"/>
              <p:cNvSpPr/>
              <p:nvPr/>
            </p:nvSpPr>
            <p:spPr bwMode="auto">
              <a:xfrm>
                <a:off x="4830763" y="2232025"/>
                <a:ext cx="1274763" cy="1431925"/>
              </a:xfrm>
              <a:custGeom>
                <a:avLst/>
                <a:gdLst>
                  <a:gd name="T0" fmla="*/ 0 w 339"/>
                  <a:gd name="T1" fmla="*/ 381 h 381"/>
                  <a:gd name="T2" fmla="*/ 0 w 339"/>
                  <a:gd name="T3" fmla="*/ 153 h 381"/>
                  <a:gd name="T4" fmla="*/ 191 w 339"/>
                  <a:gd name="T5" fmla="*/ 0 h 381"/>
                  <a:gd name="T6" fmla="*/ 339 w 339"/>
                  <a:gd name="T7" fmla="*/ 101 h 381"/>
                  <a:gd name="T8" fmla="*/ 277 w 339"/>
                  <a:gd name="T9" fmla="*/ 324 h 381"/>
                  <a:gd name="T10" fmla="*/ 314 w 339"/>
                  <a:gd name="T11" fmla="*/ 381 h 381"/>
                  <a:gd name="T12" fmla="*/ 0 w 339"/>
                  <a:gd name="T13" fmla="*/ 381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9" h="381">
                    <a:moveTo>
                      <a:pt x="0" y="381"/>
                    </a:moveTo>
                    <a:cubicBezTo>
                      <a:pt x="0" y="381"/>
                      <a:pt x="0" y="307"/>
                      <a:pt x="0" y="153"/>
                    </a:cubicBezTo>
                    <a:cubicBezTo>
                      <a:pt x="0" y="71"/>
                      <a:pt x="98" y="25"/>
                      <a:pt x="191" y="0"/>
                    </a:cubicBezTo>
                    <a:cubicBezTo>
                      <a:pt x="218" y="56"/>
                      <a:pt x="273" y="96"/>
                      <a:pt x="339" y="101"/>
                    </a:cubicBezTo>
                    <a:cubicBezTo>
                      <a:pt x="277" y="324"/>
                      <a:pt x="277" y="324"/>
                      <a:pt x="277" y="324"/>
                    </a:cubicBezTo>
                    <a:cubicBezTo>
                      <a:pt x="314" y="381"/>
                      <a:pt x="314" y="381"/>
                      <a:pt x="314" y="381"/>
                    </a:cubicBezTo>
                    <a:lnTo>
                      <a:pt x="0" y="381"/>
                    </a:ln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24" name="Freeform 62"/>
              <p:cNvSpPr/>
              <p:nvPr/>
            </p:nvSpPr>
            <p:spPr bwMode="auto">
              <a:xfrm>
                <a:off x="4162426" y="5434013"/>
                <a:ext cx="519113" cy="585788"/>
              </a:xfrm>
              <a:custGeom>
                <a:avLst/>
                <a:gdLst>
                  <a:gd name="T0" fmla="*/ 138 w 138"/>
                  <a:gd name="T1" fmla="*/ 62 h 156"/>
                  <a:gd name="T2" fmla="*/ 138 w 138"/>
                  <a:gd name="T3" fmla="*/ 156 h 156"/>
                  <a:gd name="T4" fmla="*/ 10 w 138"/>
                  <a:gd name="T5" fmla="*/ 156 h 156"/>
                  <a:gd name="T6" fmla="*/ 25 w 138"/>
                  <a:gd name="T7" fmla="*/ 132 h 156"/>
                  <a:gd name="T8" fmla="*/ 0 w 138"/>
                  <a:gd name="T9" fmla="*/ 41 h 156"/>
                  <a:gd name="T10" fmla="*/ 60 w 138"/>
                  <a:gd name="T11" fmla="*/ 0 h 156"/>
                  <a:gd name="T12" fmla="*/ 138 w 138"/>
                  <a:gd name="T13" fmla="*/ 62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156">
                    <a:moveTo>
                      <a:pt x="138" y="62"/>
                    </a:moveTo>
                    <a:cubicBezTo>
                      <a:pt x="138" y="125"/>
                      <a:pt x="138" y="156"/>
                      <a:pt x="138" y="156"/>
                    </a:cubicBezTo>
                    <a:cubicBezTo>
                      <a:pt x="10" y="156"/>
                      <a:pt x="10" y="156"/>
                      <a:pt x="10" y="156"/>
                    </a:cubicBezTo>
                    <a:cubicBezTo>
                      <a:pt x="25" y="132"/>
                      <a:pt x="25" y="132"/>
                      <a:pt x="25" y="132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26" y="39"/>
                      <a:pt x="49" y="23"/>
                      <a:pt x="60" y="0"/>
                    </a:cubicBezTo>
                    <a:cubicBezTo>
                      <a:pt x="98" y="10"/>
                      <a:pt x="138" y="29"/>
                      <a:pt x="138" y="62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25" name="Freeform 63"/>
              <p:cNvSpPr>
                <a:spLocks noEditPoints="1"/>
              </p:cNvSpPr>
              <p:nvPr/>
            </p:nvSpPr>
            <p:spPr bwMode="auto">
              <a:xfrm>
                <a:off x="3832226" y="4867275"/>
                <a:ext cx="604838" cy="604838"/>
              </a:xfrm>
              <a:custGeom>
                <a:avLst/>
                <a:gdLst>
                  <a:gd name="T0" fmla="*/ 147 w 161"/>
                  <a:gd name="T1" fmla="*/ 78 h 161"/>
                  <a:gd name="T2" fmla="*/ 126 w 161"/>
                  <a:gd name="T3" fmla="*/ 32 h 161"/>
                  <a:gd name="T4" fmla="*/ 131 w 161"/>
                  <a:gd name="T5" fmla="*/ 64 h 161"/>
                  <a:gd name="T6" fmla="*/ 96 w 161"/>
                  <a:gd name="T7" fmla="*/ 135 h 161"/>
                  <a:gd name="T8" fmla="*/ 147 w 161"/>
                  <a:gd name="T9" fmla="*/ 78 h 161"/>
                  <a:gd name="T10" fmla="*/ 81 w 161"/>
                  <a:gd name="T11" fmla="*/ 0 h 161"/>
                  <a:gd name="T12" fmla="*/ 161 w 161"/>
                  <a:gd name="T13" fmla="*/ 80 h 161"/>
                  <a:gd name="T14" fmla="*/ 81 w 161"/>
                  <a:gd name="T15" fmla="*/ 161 h 161"/>
                  <a:gd name="T16" fmla="*/ 0 w 161"/>
                  <a:gd name="T17" fmla="*/ 80 h 161"/>
                  <a:gd name="T18" fmla="*/ 81 w 161"/>
                  <a:gd name="T19" fmla="*/ 0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1" h="161">
                    <a:moveTo>
                      <a:pt x="147" y="78"/>
                    </a:moveTo>
                    <a:cubicBezTo>
                      <a:pt x="147" y="59"/>
                      <a:pt x="139" y="43"/>
                      <a:pt x="126" y="32"/>
                    </a:cubicBezTo>
                    <a:cubicBezTo>
                      <a:pt x="129" y="42"/>
                      <a:pt x="131" y="53"/>
                      <a:pt x="131" y="64"/>
                    </a:cubicBezTo>
                    <a:cubicBezTo>
                      <a:pt x="131" y="93"/>
                      <a:pt x="118" y="119"/>
                      <a:pt x="96" y="135"/>
                    </a:cubicBezTo>
                    <a:cubicBezTo>
                      <a:pt x="125" y="132"/>
                      <a:pt x="147" y="107"/>
                      <a:pt x="147" y="78"/>
                    </a:cubicBezTo>
                    <a:close/>
                    <a:moveTo>
                      <a:pt x="81" y="0"/>
                    </a:moveTo>
                    <a:cubicBezTo>
                      <a:pt x="125" y="0"/>
                      <a:pt x="161" y="36"/>
                      <a:pt x="161" y="80"/>
                    </a:cubicBezTo>
                    <a:cubicBezTo>
                      <a:pt x="161" y="125"/>
                      <a:pt x="125" y="161"/>
                      <a:pt x="81" y="161"/>
                    </a:cubicBezTo>
                    <a:cubicBezTo>
                      <a:pt x="36" y="161"/>
                      <a:pt x="0" y="125"/>
                      <a:pt x="0" y="80"/>
                    </a:cubicBezTo>
                    <a:cubicBezTo>
                      <a:pt x="0" y="36"/>
                      <a:pt x="36" y="0"/>
                      <a:pt x="81" y="0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26" name="Freeform 64"/>
              <p:cNvSpPr/>
              <p:nvPr/>
            </p:nvSpPr>
            <p:spPr bwMode="auto">
              <a:xfrm>
                <a:off x="3602038" y="5434013"/>
                <a:ext cx="519113" cy="585788"/>
              </a:xfrm>
              <a:custGeom>
                <a:avLst/>
                <a:gdLst>
                  <a:gd name="T0" fmla="*/ 138 w 138"/>
                  <a:gd name="T1" fmla="*/ 41 h 156"/>
                  <a:gd name="T2" fmla="*/ 113 w 138"/>
                  <a:gd name="T3" fmla="*/ 132 h 156"/>
                  <a:gd name="T4" fmla="*/ 128 w 138"/>
                  <a:gd name="T5" fmla="*/ 156 h 156"/>
                  <a:gd name="T6" fmla="*/ 0 w 138"/>
                  <a:gd name="T7" fmla="*/ 156 h 156"/>
                  <a:gd name="T8" fmla="*/ 0 w 138"/>
                  <a:gd name="T9" fmla="*/ 62 h 156"/>
                  <a:gd name="T10" fmla="*/ 78 w 138"/>
                  <a:gd name="T11" fmla="*/ 0 h 156"/>
                  <a:gd name="T12" fmla="*/ 138 w 138"/>
                  <a:gd name="T13" fmla="*/ 41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8" h="156">
                    <a:moveTo>
                      <a:pt x="138" y="41"/>
                    </a:moveTo>
                    <a:cubicBezTo>
                      <a:pt x="113" y="132"/>
                      <a:pt x="113" y="132"/>
                      <a:pt x="113" y="132"/>
                    </a:cubicBezTo>
                    <a:cubicBezTo>
                      <a:pt x="128" y="156"/>
                      <a:pt x="128" y="156"/>
                      <a:pt x="128" y="156"/>
                    </a:cubicBezTo>
                    <a:cubicBezTo>
                      <a:pt x="0" y="156"/>
                      <a:pt x="0" y="156"/>
                      <a:pt x="0" y="156"/>
                    </a:cubicBezTo>
                    <a:cubicBezTo>
                      <a:pt x="0" y="156"/>
                      <a:pt x="0" y="125"/>
                      <a:pt x="0" y="62"/>
                    </a:cubicBezTo>
                    <a:cubicBezTo>
                      <a:pt x="0" y="29"/>
                      <a:pt x="40" y="10"/>
                      <a:pt x="78" y="0"/>
                    </a:cubicBezTo>
                    <a:cubicBezTo>
                      <a:pt x="89" y="23"/>
                      <a:pt x="112" y="39"/>
                      <a:pt x="138" y="41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9" name="组合 28"/>
          <p:cNvGrpSpPr/>
          <p:nvPr/>
        </p:nvGrpSpPr>
        <p:grpSpPr>
          <a:xfrm>
            <a:off x="7982562" y="1747283"/>
            <a:ext cx="3095537" cy="759038"/>
            <a:chOff x="2288094" y="1321493"/>
            <a:chExt cx="1054615" cy="759236"/>
          </a:xfrm>
        </p:grpSpPr>
        <p:sp>
          <p:nvSpPr>
            <p:cNvPr id="30" name="矩形 29"/>
            <p:cNvSpPr/>
            <p:nvPr/>
          </p:nvSpPr>
          <p:spPr>
            <a:xfrm>
              <a:off x="2288094" y="1321493"/>
              <a:ext cx="692050" cy="3377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 fontAlgn="base">
                <a:lnSpc>
                  <a:spcPts val="1950"/>
                </a:lnSpc>
                <a:spcAft>
                  <a:spcPts val="1200"/>
                </a:spcAft>
              </a:pPr>
              <a:r>
                <a:rPr lang="zh-CN" altLang="en-US" sz="1600" b="1" i="0" dirty="0">
                  <a:effectLst/>
                  <a:latin typeface="-apple-system"/>
                </a:rPr>
                <a:t>用户与商品管理模块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2288094" y="1680515"/>
              <a:ext cx="1054615" cy="40021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000" b="0" i="0" dirty="0">
                  <a:effectLst/>
                  <a:latin typeface="-apple-system"/>
                </a:rPr>
                <a:t>提供用户注册、登录、信息管理功能。管理商品分类，支持添加、删除、修改操作。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Segoe UI" panose="020B0502040204020203" pitchFamily="34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7118689" y="2802458"/>
            <a:ext cx="834275" cy="834275"/>
            <a:chOff x="8522033" y="3429000"/>
            <a:chExt cx="834492" cy="834492"/>
          </a:xfrm>
          <a:solidFill>
            <a:srgbClr val="FCA02B"/>
          </a:solidFill>
        </p:grpSpPr>
        <p:sp>
          <p:nvSpPr>
            <p:cNvPr id="49" name="椭圆 48"/>
            <p:cNvSpPr/>
            <p:nvPr/>
          </p:nvSpPr>
          <p:spPr>
            <a:xfrm>
              <a:off x="8522033" y="3429000"/>
              <a:ext cx="834492" cy="83449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F2F2F2"/>
                </a:gs>
              </a:gsLst>
            </a:gradFill>
            <a:ln>
              <a:noFill/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grpSp>
          <p:nvGrpSpPr>
            <p:cNvPr id="34" name="组合 33"/>
            <p:cNvGrpSpPr/>
            <p:nvPr/>
          </p:nvGrpSpPr>
          <p:grpSpPr>
            <a:xfrm>
              <a:off x="8751897" y="3624839"/>
              <a:ext cx="444667" cy="442813"/>
              <a:chOff x="3632200" y="998538"/>
              <a:chExt cx="4949826" cy="4929188"/>
            </a:xfrm>
            <a:grpFill/>
          </p:grpSpPr>
          <p:sp>
            <p:nvSpPr>
              <p:cNvPr id="35" name="Rectangle 94"/>
              <p:cNvSpPr>
                <a:spLocks noChangeArrowheads="1"/>
              </p:cNvSpPr>
              <p:nvPr/>
            </p:nvSpPr>
            <p:spPr bwMode="auto">
              <a:xfrm>
                <a:off x="3632200" y="4795838"/>
                <a:ext cx="615950" cy="1000125"/>
              </a:xfrm>
              <a:prstGeom prst="rect">
                <a:avLst/>
              </a:pr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95"/>
              <p:cNvSpPr>
                <a:spLocks noEditPoints="1"/>
              </p:cNvSpPr>
              <p:nvPr/>
            </p:nvSpPr>
            <p:spPr bwMode="auto">
              <a:xfrm>
                <a:off x="4451350" y="2814638"/>
                <a:ext cx="1409700" cy="1409700"/>
              </a:xfrm>
              <a:custGeom>
                <a:avLst/>
                <a:gdLst>
                  <a:gd name="T0" fmla="*/ 20 w 375"/>
                  <a:gd name="T1" fmla="*/ 187 h 375"/>
                  <a:gd name="T2" fmla="*/ 188 w 375"/>
                  <a:gd name="T3" fmla="*/ 20 h 375"/>
                  <a:gd name="T4" fmla="*/ 356 w 375"/>
                  <a:gd name="T5" fmla="*/ 187 h 375"/>
                  <a:gd name="T6" fmla="*/ 188 w 375"/>
                  <a:gd name="T7" fmla="*/ 355 h 375"/>
                  <a:gd name="T8" fmla="*/ 20 w 375"/>
                  <a:gd name="T9" fmla="*/ 187 h 375"/>
                  <a:gd name="T10" fmla="*/ 188 w 375"/>
                  <a:gd name="T11" fmla="*/ 0 h 375"/>
                  <a:gd name="T12" fmla="*/ 0 w 375"/>
                  <a:gd name="T13" fmla="*/ 187 h 375"/>
                  <a:gd name="T14" fmla="*/ 188 w 375"/>
                  <a:gd name="T15" fmla="*/ 375 h 375"/>
                  <a:gd name="T16" fmla="*/ 375 w 375"/>
                  <a:gd name="T17" fmla="*/ 187 h 375"/>
                  <a:gd name="T18" fmla="*/ 188 w 375"/>
                  <a:gd name="T19" fmla="*/ 0 h 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5" h="375">
                    <a:moveTo>
                      <a:pt x="20" y="187"/>
                    </a:moveTo>
                    <a:cubicBezTo>
                      <a:pt x="20" y="95"/>
                      <a:pt x="95" y="20"/>
                      <a:pt x="188" y="20"/>
                    </a:cubicBezTo>
                    <a:cubicBezTo>
                      <a:pt x="280" y="20"/>
                      <a:pt x="356" y="95"/>
                      <a:pt x="356" y="187"/>
                    </a:cubicBezTo>
                    <a:cubicBezTo>
                      <a:pt x="356" y="280"/>
                      <a:pt x="280" y="355"/>
                      <a:pt x="188" y="355"/>
                    </a:cubicBezTo>
                    <a:cubicBezTo>
                      <a:pt x="95" y="355"/>
                      <a:pt x="20" y="280"/>
                      <a:pt x="20" y="187"/>
                    </a:cubicBezTo>
                    <a:close/>
                    <a:moveTo>
                      <a:pt x="188" y="0"/>
                    </a:moveTo>
                    <a:cubicBezTo>
                      <a:pt x="84" y="0"/>
                      <a:pt x="0" y="84"/>
                      <a:pt x="0" y="187"/>
                    </a:cubicBezTo>
                    <a:cubicBezTo>
                      <a:pt x="0" y="291"/>
                      <a:pt x="84" y="375"/>
                      <a:pt x="188" y="375"/>
                    </a:cubicBezTo>
                    <a:cubicBezTo>
                      <a:pt x="291" y="375"/>
                      <a:pt x="375" y="291"/>
                      <a:pt x="375" y="187"/>
                    </a:cubicBezTo>
                    <a:cubicBezTo>
                      <a:pt x="375" y="84"/>
                      <a:pt x="291" y="0"/>
                      <a:pt x="188" y="0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Freeform 96"/>
              <p:cNvSpPr/>
              <p:nvPr/>
            </p:nvSpPr>
            <p:spPr bwMode="auto">
              <a:xfrm>
                <a:off x="4737100" y="3438526"/>
                <a:ext cx="406400" cy="455613"/>
              </a:xfrm>
              <a:custGeom>
                <a:avLst/>
                <a:gdLst>
                  <a:gd name="T0" fmla="*/ 88 w 108"/>
                  <a:gd name="T1" fmla="*/ 103 h 121"/>
                  <a:gd name="T2" fmla="*/ 108 w 108"/>
                  <a:gd name="T3" fmla="*/ 32 h 121"/>
                  <a:gd name="T4" fmla="*/ 61 w 108"/>
                  <a:gd name="T5" fmla="*/ 0 h 121"/>
                  <a:gd name="T6" fmla="*/ 0 w 108"/>
                  <a:gd name="T7" fmla="*/ 48 h 121"/>
                  <a:gd name="T8" fmla="*/ 0 w 108"/>
                  <a:gd name="T9" fmla="*/ 121 h 121"/>
                  <a:gd name="T10" fmla="*/ 100 w 108"/>
                  <a:gd name="T11" fmla="*/ 121 h 121"/>
                  <a:gd name="T12" fmla="*/ 88 w 108"/>
                  <a:gd name="T13" fmla="*/ 103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8" h="121">
                    <a:moveTo>
                      <a:pt x="88" y="103"/>
                    </a:moveTo>
                    <a:cubicBezTo>
                      <a:pt x="108" y="32"/>
                      <a:pt x="108" y="32"/>
                      <a:pt x="108" y="32"/>
                    </a:cubicBezTo>
                    <a:cubicBezTo>
                      <a:pt x="87" y="31"/>
                      <a:pt x="69" y="18"/>
                      <a:pt x="61" y="0"/>
                    </a:cubicBezTo>
                    <a:cubicBezTo>
                      <a:pt x="31" y="8"/>
                      <a:pt x="0" y="23"/>
                      <a:pt x="0" y="48"/>
                    </a:cubicBezTo>
                    <a:cubicBezTo>
                      <a:pt x="0" y="97"/>
                      <a:pt x="0" y="121"/>
                      <a:pt x="0" y="121"/>
                    </a:cubicBezTo>
                    <a:cubicBezTo>
                      <a:pt x="100" y="121"/>
                      <a:pt x="100" y="121"/>
                      <a:pt x="100" y="121"/>
                    </a:cubicBezTo>
                    <a:lnTo>
                      <a:pt x="88" y="103"/>
                    </a:ln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97"/>
              <p:cNvSpPr/>
              <p:nvPr/>
            </p:nvSpPr>
            <p:spPr bwMode="auto">
              <a:xfrm>
                <a:off x="4335463" y="4067176"/>
                <a:ext cx="4246563" cy="1860550"/>
              </a:xfrm>
              <a:custGeom>
                <a:avLst/>
                <a:gdLst>
                  <a:gd name="T0" fmla="*/ 1102 w 1130"/>
                  <a:gd name="T1" fmla="*/ 108 h 495"/>
                  <a:gd name="T2" fmla="*/ 1120 w 1130"/>
                  <a:gd name="T3" fmla="*/ 34 h 495"/>
                  <a:gd name="T4" fmla="*/ 1042 w 1130"/>
                  <a:gd name="T5" fmla="*/ 36 h 495"/>
                  <a:gd name="T6" fmla="*/ 962 w 1130"/>
                  <a:gd name="T7" fmla="*/ 171 h 495"/>
                  <a:gd name="T8" fmla="*/ 775 w 1130"/>
                  <a:gd name="T9" fmla="*/ 275 h 495"/>
                  <a:gd name="T10" fmla="*/ 587 w 1130"/>
                  <a:gd name="T11" fmla="*/ 275 h 495"/>
                  <a:gd name="T12" fmla="*/ 479 w 1130"/>
                  <a:gd name="T13" fmla="*/ 223 h 495"/>
                  <a:gd name="T14" fmla="*/ 611 w 1130"/>
                  <a:gd name="T15" fmla="*/ 223 h 495"/>
                  <a:gd name="T16" fmla="*/ 715 w 1130"/>
                  <a:gd name="T17" fmla="*/ 152 h 495"/>
                  <a:gd name="T18" fmla="*/ 639 w 1130"/>
                  <a:gd name="T19" fmla="*/ 108 h 495"/>
                  <a:gd name="T20" fmla="*/ 575 w 1130"/>
                  <a:gd name="T21" fmla="*/ 108 h 495"/>
                  <a:gd name="T22" fmla="*/ 386 w 1130"/>
                  <a:gd name="T23" fmla="*/ 108 h 495"/>
                  <a:gd name="T24" fmla="*/ 310 w 1130"/>
                  <a:gd name="T25" fmla="*/ 128 h 495"/>
                  <a:gd name="T26" fmla="*/ 159 w 1130"/>
                  <a:gd name="T27" fmla="*/ 195 h 495"/>
                  <a:gd name="T28" fmla="*/ 53 w 1130"/>
                  <a:gd name="T29" fmla="*/ 215 h 495"/>
                  <a:gd name="T30" fmla="*/ 0 w 1130"/>
                  <a:gd name="T31" fmla="*/ 215 h 495"/>
                  <a:gd name="T32" fmla="*/ 0 w 1130"/>
                  <a:gd name="T33" fmla="*/ 435 h 495"/>
                  <a:gd name="T34" fmla="*/ 282 w 1130"/>
                  <a:gd name="T35" fmla="*/ 463 h 495"/>
                  <a:gd name="T36" fmla="*/ 641 w 1130"/>
                  <a:gd name="T37" fmla="*/ 463 h 495"/>
                  <a:gd name="T38" fmla="*/ 858 w 1130"/>
                  <a:gd name="T39" fmla="*/ 379 h 495"/>
                  <a:gd name="T40" fmla="*/ 1030 w 1130"/>
                  <a:gd name="T41" fmla="*/ 247 h 495"/>
                  <a:gd name="T42" fmla="*/ 1102 w 1130"/>
                  <a:gd name="T43" fmla="*/ 108 h 4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30" h="495">
                    <a:moveTo>
                      <a:pt x="1102" y="108"/>
                    </a:moveTo>
                    <a:cubicBezTo>
                      <a:pt x="1111" y="89"/>
                      <a:pt x="1130" y="54"/>
                      <a:pt x="1120" y="34"/>
                    </a:cubicBezTo>
                    <a:cubicBezTo>
                      <a:pt x="1105" y="0"/>
                      <a:pt x="1063" y="13"/>
                      <a:pt x="1042" y="36"/>
                    </a:cubicBezTo>
                    <a:cubicBezTo>
                      <a:pt x="962" y="171"/>
                      <a:pt x="962" y="171"/>
                      <a:pt x="962" y="171"/>
                    </a:cubicBezTo>
                    <a:cubicBezTo>
                      <a:pt x="775" y="275"/>
                      <a:pt x="775" y="275"/>
                      <a:pt x="775" y="275"/>
                    </a:cubicBezTo>
                    <a:cubicBezTo>
                      <a:pt x="775" y="275"/>
                      <a:pt x="667" y="275"/>
                      <a:pt x="587" y="275"/>
                    </a:cubicBezTo>
                    <a:cubicBezTo>
                      <a:pt x="507" y="275"/>
                      <a:pt x="479" y="223"/>
                      <a:pt x="479" y="223"/>
                    </a:cubicBezTo>
                    <a:cubicBezTo>
                      <a:pt x="479" y="223"/>
                      <a:pt x="531" y="223"/>
                      <a:pt x="611" y="223"/>
                    </a:cubicBezTo>
                    <a:cubicBezTo>
                      <a:pt x="691" y="223"/>
                      <a:pt x="715" y="207"/>
                      <a:pt x="715" y="152"/>
                    </a:cubicBezTo>
                    <a:cubicBezTo>
                      <a:pt x="715" y="96"/>
                      <a:pt x="639" y="108"/>
                      <a:pt x="639" y="108"/>
                    </a:cubicBezTo>
                    <a:cubicBezTo>
                      <a:pt x="575" y="108"/>
                      <a:pt x="575" y="108"/>
                      <a:pt x="575" y="108"/>
                    </a:cubicBezTo>
                    <a:cubicBezTo>
                      <a:pt x="575" y="108"/>
                      <a:pt x="435" y="108"/>
                      <a:pt x="386" y="108"/>
                    </a:cubicBezTo>
                    <a:cubicBezTo>
                      <a:pt x="338" y="108"/>
                      <a:pt x="310" y="128"/>
                      <a:pt x="310" y="128"/>
                    </a:cubicBezTo>
                    <a:cubicBezTo>
                      <a:pt x="159" y="195"/>
                      <a:pt x="159" y="195"/>
                      <a:pt x="159" y="195"/>
                    </a:cubicBezTo>
                    <a:cubicBezTo>
                      <a:pt x="159" y="195"/>
                      <a:pt x="107" y="215"/>
                      <a:pt x="53" y="215"/>
                    </a:cubicBezTo>
                    <a:cubicBezTo>
                      <a:pt x="0" y="215"/>
                      <a:pt x="0" y="215"/>
                      <a:pt x="0" y="215"/>
                    </a:cubicBezTo>
                    <a:cubicBezTo>
                      <a:pt x="0" y="435"/>
                      <a:pt x="0" y="435"/>
                      <a:pt x="0" y="435"/>
                    </a:cubicBezTo>
                    <a:cubicBezTo>
                      <a:pt x="0" y="435"/>
                      <a:pt x="213" y="443"/>
                      <a:pt x="282" y="463"/>
                    </a:cubicBezTo>
                    <a:cubicBezTo>
                      <a:pt x="282" y="463"/>
                      <a:pt x="448" y="495"/>
                      <a:pt x="641" y="463"/>
                    </a:cubicBezTo>
                    <a:cubicBezTo>
                      <a:pt x="707" y="452"/>
                      <a:pt x="858" y="379"/>
                      <a:pt x="858" y="379"/>
                    </a:cubicBezTo>
                    <a:cubicBezTo>
                      <a:pt x="1030" y="247"/>
                      <a:pt x="1030" y="247"/>
                      <a:pt x="1030" y="247"/>
                    </a:cubicBezTo>
                    <a:cubicBezTo>
                      <a:pt x="1030" y="247"/>
                      <a:pt x="1066" y="184"/>
                      <a:pt x="1102" y="108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98"/>
              <p:cNvSpPr>
                <a:spLocks noEditPoints="1"/>
              </p:cNvSpPr>
              <p:nvPr/>
            </p:nvSpPr>
            <p:spPr bwMode="auto">
              <a:xfrm>
                <a:off x="4924425" y="2998788"/>
                <a:ext cx="469900" cy="469900"/>
              </a:xfrm>
              <a:custGeom>
                <a:avLst/>
                <a:gdLst>
                  <a:gd name="T0" fmla="*/ 24 w 125"/>
                  <a:gd name="T1" fmla="*/ 50 h 125"/>
                  <a:gd name="T2" fmla="*/ 51 w 125"/>
                  <a:gd name="T3" fmla="*/ 105 h 125"/>
                  <a:gd name="T4" fmla="*/ 12 w 125"/>
                  <a:gd name="T5" fmla="*/ 60 h 125"/>
                  <a:gd name="T6" fmla="*/ 28 w 125"/>
                  <a:gd name="T7" fmla="*/ 25 h 125"/>
                  <a:gd name="T8" fmla="*/ 24 w 125"/>
                  <a:gd name="T9" fmla="*/ 50 h 125"/>
                  <a:gd name="T10" fmla="*/ 125 w 125"/>
                  <a:gd name="T11" fmla="*/ 62 h 125"/>
                  <a:gd name="T12" fmla="*/ 63 w 125"/>
                  <a:gd name="T13" fmla="*/ 0 h 125"/>
                  <a:gd name="T14" fmla="*/ 0 w 125"/>
                  <a:gd name="T15" fmla="*/ 62 h 125"/>
                  <a:gd name="T16" fmla="*/ 63 w 125"/>
                  <a:gd name="T17" fmla="*/ 125 h 125"/>
                  <a:gd name="T18" fmla="*/ 125 w 125"/>
                  <a:gd name="T19" fmla="*/ 6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5" h="125">
                    <a:moveTo>
                      <a:pt x="24" y="50"/>
                    </a:moveTo>
                    <a:cubicBezTo>
                      <a:pt x="24" y="72"/>
                      <a:pt x="34" y="92"/>
                      <a:pt x="51" y="105"/>
                    </a:cubicBezTo>
                    <a:cubicBezTo>
                      <a:pt x="29" y="102"/>
                      <a:pt x="12" y="83"/>
                      <a:pt x="12" y="60"/>
                    </a:cubicBezTo>
                    <a:cubicBezTo>
                      <a:pt x="12" y="46"/>
                      <a:pt x="18" y="33"/>
                      <a:pt x="28" y="25"/>
                    </a:cubicBezTo>
                    <a:cubicBezTo>
                      <a:pt x="25" y="33"/>
                      <a:pt x="24" y="41"/>
                      <a:pt x="24" y="50"/>
                    </a:cubicBezTo>
                    <a:close/>
                    <a:moveTo>
                      <a:pt x="125" y="62"/>
                    </a:moveTo>
                    <a:cubicBezTo>
                      <a:pt x="125" y="28"/>
                      <a:pt x="97" y="0"/>
                      <a:pt x="63" y="0"/>
                    </a:cubicBezTo>
                    <a:cubicBezTo>
                      <a:pt x="28" y="0"/>
                      <a:pt x="0" y="28"/>
                      <a:pt x="0" y="62"/>
                    </a:cubicBezTo>
                    <a:cubicBezTo>
                      <a:pt x="0" y="97"/>
                      <a:pt x="28" y="125"/>
                      <a:pt x="63" y="125"/>
                    </a:cubicBezTo>
                    <a:cubicBezTo>
                      <a:pt x="97" y="125"/>
                      <a:pt x="125" y="97"/>
                      <a:pt x="125" y="62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0" name="Freeform 99"/>
              <p:cNvSpPr/>
              <p:nvPr/>
            </p:nvSpPr>
            <p:spPr bwMode="auto">
              <a:xfrm>
                <a:off x="5173663" y="3438526"/>
                <a:ext cx="401638" cy="455613"/>
              </a:xfrm>
              <a:custGeom>
                <a:avLst/>
                <a:gdLst>
                  <a:gd name="T0" fmla="*/ 46 w 107"/>
                  <a:gd name="T1" fmla="*/ 0 h 121"/>
                  <a:gd name="T2" fmla="*/ 0 w 107"/>
                  <a:gd name="T3" fmla="*/ 32 h 121"/>
                  <a:gd name="T4" fmla="*/ 19 w 107"/>
                  <a:gd name="T5" fmla="*/ 103 h 121"/>
                  <a:gd name="T6" fmla="*/ 7 w 107"/>
                  <a:gd name="T7" fmla="*/ 121 h 121"/>
                  <a:gd name="T8" fmla="*/ 107 w 107"/>
                  <a:gd name="T9" fmla="*/ 121 h 121"/>
                  <a:gd name="T10" fmla="*/ 107 w 107"/>
                  <a:gd name="T11" fmla="*/ 48 h 121"/>
                  <a:gd name="T12" fmla="*/ 46 w 107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7" h="121">
                    <a:moveTo>
                      <a:pt x="46" y="0"/>
                    </a:moveTo>
                    <a:cubicBezTo>
                      <a:pt x="38" y="18"/>
                      <a:pt x="20" y="31"/>
                      <a:pt x="0" y="32"/>
                    </a:cubicBezTo>
                    <a:cubicBezTo>
                      <a:pt x="19" y="103"/>
                      <a:pt x="19" y="103"/>
                      <a:pt x="19" y="103"/>
                    </a:cubicBezTo>
                    <a:cubicBezTo>
                      <a:pt x="7" y="121"/>
                      <a:pt x="7" y="121"/>
                      <a:pt x="7" y="121"/>
                    </a:cubicBezTo>
                    <a:cubicBezTo>
                      <a:pt x="107" y="121"/>
                      <a:pt x="107" y="121"/>
                      <a:pt x="107" y="121"/>
                    </a:cubicBezTo>
                    <a:cubicBezTo>
                      <a:pt x="107" y="121"/>
                      <a:pt x="107" y="97"/>
                      <a:pt x="107" y="48"/>
                    </a:cubicBezTo>
                    <a:cubicBezTo>
                      <a:pt x="107" y="23"/>
                      <a:pt x="76" y="8"/>
                      <a:pt x="46" y="0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100"/>
              <p:cNvSpPr>
                <a:spLocks noEditPoints="1"/>
              </p:cNvSpPr>
              <p:nvPr/>
            </p:nvSpPr>
            <p:spPr bwMode="auto">
              <a:xfrm>
                <a:off x="5751513" y="998538"/>
                <a:ext cx="2093913" cy="2093913"/>
              </a:xfrm>
              <a:custGeom>
                <a:avLst/>
                <a:gdLst>
                  <a:gd name="T0" fmla="*/ 278 w 557"/>
                  <a:gd name="T1" fmla="*/ 557 h 557"/>
                  <a:gd name="T2" fmla="*/ 557 w 557"/>
                  <a:gd name="T3" fmla="*/ 278 h 557"/>
                  <a:gd name="T4" fmla="*/ 278 w 557"/>
                  <a:gd name="T5" fmla="*/ 0 h 557"/>
                  <a:gd name="T6" fmla="*/ 0 w 557"/>
                  <a:gd name="T7" fmla="*/ 278 h 557"/>
                  <a:gd name="T8" fmla="*/ 278 w 557"/>
                  <a:gd name="T9" fmla="*/ 557 h 557"/>
                  <a:gd name="T10" fmla="*/ 278 w 557"/>
                  <a:gd name="T11" fmla="*/ 29 h 557"/>
                  <a:gd name="T12" fmla="*/ 528 w 557"/>
                  <a:gd name="T13" fmla="*/ 278 h 557"/>
                  <a:gd name="T14" fmla="*/ 278 w 557"/>
                  <a:gd name="T15" fmla="*/ 528 h 557"/>
                  <a:gd name="T16" fmla="*/ 29 w 557"/>
                  <a:gd name="T17" fmla="*/ 278 h 557"/>
                  <a:gd name="T18" fmla="*/ 278 w 557"/>
                  <a:gd name="T19" fmla="*/ 29 h 5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7" h="557">
                    <a:moveTo>
                      <a:pt x="278" y="557"/>
                    </a:moveTo>
                    <a:cubicBezTo>
                      <a:pt x="432" y="557"/>
                      <a:pt x="557" y="432"/>
                      <a:pt x="557" y="278"/>
                    </a:cubicBezTo>
                    <a:cubicBezTo>
                      <a:pt x="557" y="125"/>
                      <a:pt x="432" y="0"/>
                      <a:pt x="278" y="0"/>
                    </a:cubicBezTo>
                    <a:cubicBezTo>
                      <a:pt x="125" y="0"/>
                      <a:pt x="0" y="125"/>
                      <a:pt x="0" y="278"/>
                    </a:cubicBezTo>
                    <a:cubicBezTo>
                      <a:pt x="0" y="432"/>
                      <a:pt x="125" y="557"/>
                      <a:pt x="278" y="557"/>
                    </a:cubicBezTo>
                    <a:close/>
                    <a:moveTo>
                      <a:pt x="278" y="29"/>
                    </a:moveTo>
                    <a:cubicBezTo>
                      <a:pt x="416" y="29"/>
                      <a:pt x="528" y="141"/>
                      <a:pt x="528" y="278"/>
                    </a:cubicBezTo>
                    <a:cubicBezTo>
                      <a:pt x="528" y="416"/>
                      <a:pt x="416" y="528"/>
                      <a:pt x="278" y="528"/>
                    </a:cubicBezTo>
                    <a:cubicBezTo>
                      <a:pt x="141" y="528"/>
                      <a:pt x="29" y="416"/>
                      <a:pt x="29" y="278"/>
                    </a:cubicBezTo>
                    <a:cubicBezTo>
                      <a:pt x="29" y="141"/>
                      <a:pt x="141" y="29"/>
                      <a:pt x="278" y="29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101"/>
              <p:cNvSpPr/>
              <p:nvPr/>
            </p:nvSpPr>
            <p:spPr bwMode="auto">
              <a:xfrm>
                <a:off x="6180138" y="1938338"/>
                <a:ext cx="598488" cy="673100"/>
              </a:xfrm>
              <a:custGeom>
                <a:avLst/>
                <a:gdLst>
                  <a:gd name="T0" fmla="*/ 0 w 159"/>
                  <a:gd name="T1" fmla="*/ 179 h 179"/>
                  <a:gd name="T2" fmla="*/ 147 w 159"/>
                  <a:gd name="T3" fmla="*/ 179 h 179"/>
                  <a:gd name="T4" fmla="*/ 130 w 159"/>
                  <a:gd name="T5" fmla="*/ 152 h 179"/>
                  <a:gd name="T6" fmla="*/ 159 w 159"/>
                  <a:gd name="T7" fmla="*/ 48 h 179"/>
                  <a:gd name="T8" fmla="*/ 90 w 159"/>
                  <a:gd name="T9" fmla="*/ 0 h 179"/>
                  <a:gd name="T10" fmla="*/ 0 w 159"/>
                  <a:gd name="T11" fmla="*/ 72 h 179"/>
                  <a:gd name="T12" fmla="*/ 0 w 159"/>
                  <a:gd name="T13" fmla="*/ 179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9" h="179">
                    <a:moveTo>
                      <a:pt x="0" y="179"/>
                    </a:moveTo>
                    <a:cubicBezTo>
                      <a:pt x="147" y="179"/>
                      <a:pt x="147" y="179"/>
                      <a:pt x="147" y="179"/>
                    </a:cubicBezTo>
                    <a:cubicBezTo>
                      <a:pt x="130" y="152"/>
                      <a:pt x="130" y="152"/>
                      <a:pt x="130" y="152"/>
                    </a:cubicBezTo>
                    <a:cubicBezTo>
                      <a:pt x="159" y="48"/>
                      <a:pt x="159" y="48"/>
                      <a:pt x="159" y="48"/>
                    </a:cubicBezTo>
                    <a:cubicBezTo>
                      <a:pt x="128" y="45"/>
                      <a:pt x="102" y="27"/>
                      <a:pt x="90" y="0"/>
                    </a:cubicBezTo>
                    <a:cubicBezTo>
                      <a:pt x="46" y="12"/>
                      <a:pt x="0" y="34"/>
                      <a:pt x="0" y="72"/>
                    </a:cubicBezTo>
                    <a:cubicBezTo>
                      <a:pt x="0" y="144"/>
                      <a:pt x="0" y="179"/>
                      <a:pt x="0" y="179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102"/>
              <p:cNvSpPr>
                <a:spLocks noEditPoints="1"/>
              </p:cNvSpPr>
              <p:nvPr/>
            </p:nvSpPr>
            <p:spPr bwMode="auto">
              <a:xfrm>
                <a:off x="6457950" y="1292226"/>
                <a:ext cx="692150" cy="692150"/>
              </a:xfrm>
              <a:custGeom>
                <a:avLst/>
                <a:gdLst>
                  <a:gd name="T0" fmla="*/ 92 w 184"/>
                  <a:gd name="T1" fmla="*/ 184 h 184"/>
                  <a:gd name="T2" fmla="*/ 184 w 184"/>
                  <a:gd name="T3" fmla="*/ 92 h 184"/>
                  <a:gd name="T4" fmla="*/ 92 w 184"/>
                  <a:gd name="T5" fmla="*/ 0 h 184"/>
                  <a:gd name="T6" fmla="*/ 0 w 184"/>
                  <a:gd name="T7" fmla="*/ 92 h 184"/>
                  <a:gd name="T8" fmla="*/ 92 w 184"/>
                  <a:gd name="T9" fmla="*/ 184 h 184"/>
                  <a:gd name="T10" fmla="*/ 34 w 184"/>
                  <a:gd name="T11" fmla="*/ 73 h 184"/>
                  <a:gd name="T12" fmla="*/ 75 w 184"/>
                  <a:gd name="T13" fmla="*/ 154 h 184"/>
                  <a:gd name="T14" fmla="*/ 17 w 184"/>
                  <a:gd name="T15" fmla="*/ 88 h 184"/>
                  <a:gd name="T16" fmla="*/ 41 w 184"/>
                  <a:gd name="T17" fmla="*/ 37 h 184"/>
                  <a:gd name="T18" fmla="*/ 34 w 184"/>
                  <a:gd name="T19" fmla="*/ 73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4" h="184">
                    <a:moveTo>
                      <a:pt x="92" y="184"/>
                    </a:moveTo>
                    <a:cubicBezTo>
                      <a:pt x="143" y="184"/>
                      <a:pt x="184" y="142"/>
                      <a:pt x="184" y="92"/>
                    </a:cubicBezTo>
                    <a:cubicBezTo>
                      <a:pt x="184" y="41"/>
                      <a:pt x="143" y="0"/>
                      <a:pt x="92" y="0"/>
                    </a:cubicBezTo>
                    <a:cubicBezTo>
                      <a:pt x="41" y="0"/>
                      <a:pt x="0" y="41"/>
                      <a:pt x="0" y="92"/>
                    </a:cubicBezTo>
                    <a:cubicBezTo>
                      <a:pt x="0" y="142"/>
                      <a:pt x="41" y="184"/>
                      <a:pt x="92" y="184"/>
                    </a:cubicBezTo>
                    <a:close/>
                    <a:moveTo>
                      <a:pt x="34" y="73"/>
                    </a:moveTo>
                    <a:cubicBezTo>
                      <a:pt x="34" y="106"/>
                      <a:pt x="50" y="136"/>
                      <a:pt x="75" y="154"/>
                    </a:cubicBezTo>
                    <a:cubicBezTo>
                      <a:pt x="42" y="150"/>
                      <a:pt x="17" y="122"/>
                      <a:pt x="17" y="88"/>
                    </a:cubicBezTo>
                    <a:cubicBezTo>
                      <a:pt x="17" y="68"/>
                      <a:pt x="26" y="49"/>
                      <a:pt x="41" y="37"/>
                    </a:cubicBezTo>
                    <a:cubicBezTo>
                      <a:pt x="37" y="48"/>
                      <a:pt x="34" y="60"/>
                      <a:pt x="34" y="73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103"/>
              <p:cNvSpPr/>
              <p:nvPr/>
            </p:nvSpPr>
            <p:spPr bwMode="auto">
              <a:xfrm>
                <a:off x="6819900" y="1938338"/>
                <a:ext cx="593725" cy="673100"/>
              </a:xfrm>
              <a:custGeom>
                <a:avLst/>
                <a:gdLst>
                  <a:gd name="T0" fmla="*/ 69 w 158"/>
                  <a:gd name="T1" fmla="*/ 0 h 179"/>
                  <a:gd name="T2" fmla="*/ 0 w 158"/>
                  <a:gd name="T3" fmla="*/ 48 h 179"/>
                  <a:gd name="T4" fmla="*/ 29 w 158"/>
                  <a:gd name="T5" fmla="*/ 152 h 179"/>
                  <a:gd name="T6" fmla="*/ 12 w 158"/>
                  <a:gd name="T7" fmla="*/ 179 h 179"/>
                  <a:gd name="T8" fmla="*/ 158 w 158"/>
                  <a:gd name="T9" fmla="*/ 179 h 179"/>
                  <a:gd name="T10" fmla="*/ 158 w 158"/>
                  <a:gd name="T11" fmla="*/ 72 h 179"/>
                  <a:gd name="T12" fmla="*/ 69 w 158"/>
                  <a:gd name="T13" fmla="*/ 0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79">
                    <a:moveTo>
                      <a:pt x="69" y="0"/>
                    </a:moveTo>
                    <a:cubicBezTo>
                      <a:pt x="57" y="27"/>
                      <a:pt x="31" y="45"/>
                      <a:pt x="0" y="48"/>
                    </a:cubicBezTo>
                    <a:cubicBezTo>
                      <a:pt x="29" y="152"/>
                      <a:pt x="29" y="152"/>
                      <a:pt x="29" y="152"/>
                    </a:cubicBezTo>
                    <a:cubicBezTo>
                      <a:pt x="12" y="179"/>
                      <a:pt x="12" y="179"/>
                      <a:pt x="12" y="179"/>
                    </a:cubicBezTo>
                    <a:cubicBezTo>
                      <a:pt x="158" y="179"/>
                      <a:pt x="158" y="179"/>
                      <a:pt x="158" y="179"/>
                    </a:cubicBezTo>
                    <a:cubicBezTo>
                      <a:pt x="158" y="179"/>
                      <a:pt x="158" y="144"/>
                      <a:pt x="158" y="72"/>
                    </a:cubicBezTo>
                    <a:cubicBezTo>
                      <a:pt x="158" y="34"/>
                      <a:pt x="112" y="12"/>
                      <a:pt x="69" y="0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104"/>
              <p:cNvSpPr/>
              <p:nvPr/>
            </p:nvSpPr>
            <p:spPr bwMode="auto">
              <a:xfrm>
                <a:off x="7037388" y="3814763"/>
                <a:ext cx="271463" cy="300038"/>
              </a:xfrm>
              <a:custGeom>
                <a:avLst/>
                <a:gdLst>
                  <a:gd name="T0" fmla="*/ 41 w 72"/>
                  <a:gd name="T1" fmla="*/ 0 h 80"/>
                  <a:gd name="T2" fmla="*/ 0 w 72"/>
                  <a:gd name="T3" fmla="*/ 32 h 80"/>
                  <a:gd name="T4" fmla="*/ 0 w 72"/>
                  <a:gd name="T5" fmla="*/ 80 h 80"/>
                  <a:gd name="T6" fmla="*/ 67 w 72"/>
                  <a:gd name="T7" fmla="*/ 80 h 80"/>
                  <a:gd name="T8" fmla="*/ 59 w 72"/>
                  <a:gd name="T9" fmla="*/ 68 h 80"/>
                  <a:gd name="T10" fmla="*/ 72 w 72"/>
                  <a:gd name="T11" fmla="*/ 21 h 80"/>
                  <a:gd name="T12" fmla="*/ 41 w 72"/>
                  <a:gd name="T1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80">
                    <a:moveTo>
                      <a:pt x="41" y="0"/>
                    </a:moveTo>
                    <a:cubicBezTo>
                      <a:pt x="21" y="5"/>
                      <a:pt x="0" y="15"/>
                      <a:pt x="0" y="32"/>
                    </a:cubicBezTo>
                    <a:cubicBezTo>
                      <a:pt x="0" y="65"/>
                      <a:pt x="0" y="80"/>
                      <a:pt x="0" y="80"/>
                    </a:cubicBezTo>
                    <a:cubicBezTo>
                      <a:pt x="67" y="80"/>
                      <a:pt x="67" y="80"/>
                      <a:pt x="67" y="80"/>
                    </a:cubicBezTo>
                    <a:cubicBezTo>
                      <a:pt x="59" y="68"/>
                      <a:pt x="59" y="68"/>
                      <a:pt x="59" y="68"/>
                    </a:cubicBezTo>
                    <a:cubicBezTo>
                      <a:pt x="72" y="21"/>
                      <a:pt x="72" y="21"/>
                      <a:pt x="72" y="21"/>
                    </a:cubicBezTo>
                    <a:cubicBezTo>
                      <a:pt x="58" y="20"/>
                      <a:pt x="46" y="12"/>
                      <a:pt x="41" y="0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105"/>
              <p:cNvSpPr>
                <a:spLocks noEditPoints="1"/>
              </p:cNvSpPr>
              <p:nvPr/>
            </p:nvSpPr>
            <p:spPr bwMode="auto">
              <a:xfrm>
                <a:off x="7165975" y="3517901"/>
                <a:ext cx="311150" cy="315913"/>
              </a:xfrm>
              <a:custGeom>
                <a:avLst/>
                <a:gdLst>
                  <a:gd name="T0" fmla="*/ 33 w 83"/>
                  <a:gd name="T1" fmla="*/ 70 h 84"/>
                  <a:gd name="T2" fmla="*/ 7 w 83"/>
                  <a:gd name="T3" fmla="*/ 40 h 84"/>
                  <a:gd name="T4" fmla="*/ 18 w 83"/>
                  <a:gd name="T5" fmla="*/ 17 h 84"/>
                  <a:gd name="T6" fmla="*/ 15 w 83"/>
                  <a:gd name="T7" fmla="*/ 34 h 84"/>
                  <a:gd name="T8" fmla="*/ 33 w 83"/>
                  <a:gd name="T9" fmla="*/ 70 h 84"/>
                  <a:gd name="T10" fmla="*/ 41 w 83"/>
                  <a:gd name="T11" fmla="*/ 84 h 84"/>
                  <a:gd name="T12" fmla="*/ 83 w 83"/>
                  <a:gd name="T13" fmla="*/ 42 h 84"/>
                  <a:gd name="T14" fmla="*/ 41 w 83"/>
                  <a:gd name="T15" fmla="*/ 0 h 84"/>
                  <a:gd name="T16" fmla="*/ 0 w 83"/>
                  <a:gd name="T17" fmla="*/ 42 h 84"/>
                  <a:gd name="T18" fmla="*/ 41 w 83"/>
                  <a:gd name="T19" fmla="*/ 8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3" h="84">
                    <a:moveTo>
                      <a:pt x="33" y="70"/>
                    </a:moveTo>
                    <a:cubicBezTo>
                      <a:pt x="19" y="69"/>
                      <a:pt x="7" y="56"/>
                      <a:pt x="7" y="40"/>
                    </a:cubicBezTo>
                    <a:cubicBezTo>
                      <a:pt x="7" y="31"/>
                      <a:pt x="11" y="23"/>
                      <a:pt x="18" y="17"/>
                    </a:cubicBezTo>
                    <a:cubicBezTo>
                      <a:pt x="16" y="22"/>
                      <a:pt x="15" y="28"/>
                      <a:pt x="15" y="34"/>
                    </a:cubicBezTo>
                    <a:cubicBezTo>
                      <a:pt x="15" y="49"/>
                      <a:pt x="22" y="62"/>
                      <a:pt x="33" y="70"/>
                    </a:cubicBezTo>
                    <a:close/>
                    <a:moveTo>
                      <a:pt x="41" y="84"/>
                    </a:moveTo>
                    <a:cubicBezTo>
                      <a:pt x="64" y="84"/>
                      <a:pt x="83" y="65"/>
                      <a:pt x="83" y="42"/>
                    </a:cubicBezTo>
                    <a:cubicBezTo>
                      <a:pt x="83" y="19"/>
                      <a:pt x="64" y="0"/>
                      <a:pt x="41" y="0"/>
                    </a:cubicBezTo>
                    <a:cubicBezTo>
                      <a:pt x="18" y="0"/>
                      <a:pt x="0" y="19"/>
                      <a:pt x="0" y="42"/>
                    </a:cubicBezTo>
                    <a:cubicBezTo>
                      <a:pt x="0" y="65"/>
                      <a:pt x="18" y="84"/>
                      <a:pt x="41" y="84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Freeform 106"/>
              <p:cNvSpPr/>
              <p:nvPr/>
            </p:nvSpPr>
            <p:spPr bwMode="auto">
              <a:xfrm>
                <a:off x="7326313" y="3814763"/>
                <a:ext cx="271463" cy="300038"/>
              </a:xfrm>
              <a:custGeom>
                <a:avLst/>
                <a:gdLst>
                  <a:gd name="T0" fmla="*/ 72 w 72"/>
                  <a:gd name="T1" fmla="*/ 80 h 80"/>
                  <a:gd name="T2" fmla="*/ 72 w 72"/>
                  <a:gd name="T3" fmla="*/ 32 h 80"/>
                  <a:gd name="T4" fmla="*/ 31 w 72"/>
                  <a:gd name="T5" fmla="*/ 0 h 80"/>
                  <a:gd name="T6" fmla="*/ 0 w 72"/>
                  <a:gd name="T7" fmla="*/ 21 h 80"/>
                  <a:gd name="T8" fmla="*/ 13 w 72"/>
                  <a:gd name="T9" fmla="*/ 68 h 80"/>
                  <a:gd name="T10" fmla="*/ 5 w 72"/>
                  <a:gd name="T11" fmla="*/ 80 h 80"/>
                  <a:gd name="T12" fmla="*/ 72 w 72"/>
                  <a:gd name="T13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2" h="80">
                    <a:moveTo>
                      <a:pt x="72" y="80"/>
                    </a:moveTo>
                    <a:cubicBezTo>
                      <a:pt x="72" y="80"/>
                      <a:pt x="72" y="65"/>
                      <a:pt x="72" y="32"/>
                    </a:cubicBezTo>
                    <a:cubicBezTo>
                      <a:pt x="72" y="15"/>
                      <a:pt x="51" y="5"/>
                      <a:pt x="31" y="0"/>
                    </a:cubicBezTo>
                    <a:cubicBezTo>
                      <a:pt x="26" y="12"/>
                      <a:pt x="14" y="20"/>
                      <a:pt x="0" y="21"/>
                    </a:cubicBezTo>
                    <a:cubicBezTo>
                      <a:pt x="13" y="68"/>
                      <a:pt x="13" y="68"/>
                      <a:pt x="13" y="68"/>
                    </a:cubicBezTo>
                    <a:cubicBezTo>
                      <a:pt x="5" y="80"/>
                      <a:pt x="5" y="80"/>
                      <a:pt x="5" y="80"/>
                    </a:cubicBezTo>
                    <a:lnTo>
                      <a:pt x="72" y="80"/>
                    </a:ln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107"/>
              <p:cNvSpPr>
                <a:spLocks noEditPoints="1"/>
              </p:cNvSpPr>
              <p:nvPr/>
            </p:nvSpPr>
            <p:spPr bwMode="auto">
              <a:xfrm>
                <a:off x="6834188" y="3394076"/>
                <a:ext cx="1003300" cy="1000125"/>
              </a:xfrm>
              <a:custGeom>
                <a:avLst/>
                <a:gdLst>
                  <a:gd name="T0" fmla="*/ 134 w 267"/>
                  <a:gd name="T1" fmla="*/ 266 h 266"/>
                  <a:gd name="T2" fmla="*/ 267 w 267"/>
                  <a:gd name="T3" fmla="*/ 133 h 266"/>
                  <a:gd name="T4" fmla="*/ 134 w 267"/>
                  <a:gd name="T5" fmla="*/ 0 h 266"/>
                  <a:gd name="T6" fmla="*/ 0 w 267"/>
                  <a:gd name="T7" fmla="*/ 133 h 266"/>
                  <a:gd name="T8" fmla="*/ 134 w 267"/>
                  <a:gd name="T9" fmla="*/ 266 h 266"/>
                  <a:gd name="T10" fmla="*/ 134 w 267"/>
                  <a:gd name="T11" fmla="*/ 14 h 266"/>
                  <a:gd name="T12" fmla="*/ 253 w 267"/>
                  <a:gd name="T13" fmla="*/ 133 h 266"/>
                  <a:gd name="T14" fmla="*/ 134 w 267"/>
                  <a:gd name="T15" fmla="*/ 253 h 266"/>
                  <a:gd name="T16" fmla="*/ 14 w 267"/>
                  <a:gd name="T17" fmla="*/ 133 h 266"/>
                  <a:gd name="T18" fmla="*/ 134 w 267"/>
                  <a:gd name="T19" fmla="*/ 14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7" h="266">
                    <a:moveTo>
                      <a:pt x="134" y="266"/>
                    </a:moveTo>
                    <a:cubicBezTo>
                      <a:pt x="207" y="266"/>
                      <a:pt x="267" y="207"/>
                      <a:pt x="267" y="133"/>
                    </a:cubicBezTo>
                    <a:cubicBezTo>
                      <a:pt x="267" y="60"/>
                      <a:pt x="207" y="0"/>
                      <a:pt x="134" y="0"/>
                    </a:cubicBezTo>
                    <a:cubicBezTo>
                      <a:pt x="60" y="0"/>
                      <a:pt x="0" y="60"/>
                      <a:pt x="0" y="133"/>
                    </a:cubicBezTo>
                    <a:cubicBezTo>
                      <a:pt x="0" y="207"/>
                      <a:pt x="60" y="266"/>
                      <a:pt x="134" y="266"/>
                    </a:cubicBezTo>
                    <a:close/>
                    <a:moveTo>
                      <a:pt x="134" y="14"/>
                    </a:moveTo>
                    <a:cubicBezTo>
                      <a:pt x="199" y="14"/>
                      <a:pt x="253" y="67"/>
                      <a:pt x="253" y="133"/>
                    </a:cubicBezTo>
                    <a:cubicBezTo>
                      <a:pt x="253" y="199"/>
                      <a:pt x="199" y="253"/>
                      <a:pt x="134" y="253"/>
                    </a:cubicBezTo>
                    <a:cubicBezTo>
                      <a:pt x="68" y="253"/>
                      <a:pt x="14" y="199"/>
                      <a:pt x="14" y="133"/>
                    </a:cubicBezTo>
                    <a:cubicBezTo>
                      <a:pt x="14" y="67"/>
                      <a:pt x="68" y="14"/>
                      <a:pt x="134" y="14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51" name="组合 50"/>
          <p:cNvGrpSpPr/>
          <p:nvPr/>
        </p:nvGrpSpPr>
        <p:grpSpPr>
          <a:xfrm>
            <a:off x="7982561" y="2841953"/>
            <a:ext cx="3095537" cy="1357811"/>
            <a:chOff x="2288094" y="1321493"/>
            <a:chExt cx="1054615" cy="990551"/>
          </a:xfrm>
        </p:grpSpPr>
        <p:sp>
          <p:nvSpPr>
            <p:cNvPr id="52" name="矩形 51"/>
            <p:cNvSpPr/>
            <p:nvPr/>
          </p:nvSpPr>
          <p:spPr>
            <a:xfrm>
              <a:off x="2288094" y="1321493"/>
              <a:ext cx="692050" cy="3377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 fontAlgn="base">
                <a:lnSpc>
                  <a:spcPts val="1950"/>
                </a:lnSpc>
                <a:spcAft>
                  <a:spcPts val="1200"/>
                </a:spcAft>
              </a:pPr>
              <a:r>
                <a:rPr lang="zh-CN" altLang="en-US" sz="1600" b="1" i="0" dirty="0">
                  <a:effectLst/>
                  <a:latin typeface="-apple-system"/>
                </a:rPr>
                <a:t>订单与互动交流模块</a:t>
              </a:r>
            </a:p>
          </p:txBody>
        </p:sp>
        <p:sp>
          <p:nvSpPr>
            <p:cNvPr id="53" name="矩形 52"/>
            <p:cNvSpPr/>
            <p:nvPr/>
          </p:nvSpPr>
          <p:spPr>
            <a:xfrm>
              <a:off x="2288094" y="1450045"/>
              <a:ext cx="1054615" cy="861999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000" b="0" i="0" dirty="0">
                  <a:effectLst/>
                  <a:latin typeface="-apple-system"/>
                </a:rPr>
                <a:t>用户可创建订单，包含商品信息、收货地址、数量和价格等。用户能添加、删除购物车中的商品，修改商品数量，并查询购物车商品信息。支持用户收藏商品，记录收藏类型。用户可对商品评论和留言，系统支持回复功能，方便与其他用户互动。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Segoe UI" panose="020B0502040204020203" pitchFamily="34" charset="0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118689" y="4038105"/>
            <a:ext cx="834275" cy="834275"/>
            <a:chOff x="8500277" y="4725144"/>
            <a:chExt cx="834492" cy="834492"/>
          </a:xfrm>
          <a:solidFill>
            <a:srgbClr val="894335"/>
          </a:solidFill>
        </p:grpSpPr>
        <p:sp>
          <p:nvSpPr>
            <p:cNvPr id="69" name="椭圆 68"/>
            <p:cNvSpPr/>
            <p:nvPr/>
          </p:nvSpPr>
          <p:spPr>
            <a:xfrm>
              <a:off x="8500277" y="4725144"/>
              <a:ext cx="834492" cy="83449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F2F2F2"/>
                </a:gs>
              </a:gsLst>
            </a:gradFill>
            <a:ln>
              <a:noFill/>
            </a:ln>
            <a:effectLst>
              <a:outerShdw blurRad="254000" dist="1143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799"/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8666169" y="4928068"/>
              <a:ext cx="502709" cy="429419"/>
              <a:chOff x="5322888" y="2767013"/>
              <a:chExt cx="1546225" cy="1320801"/>
            </a:xfrm>
            <a:grpFill/>
          </p:grpSpPr>
          <p:sp>
            <p:nvSpPr>
              <p:cNvPr id="57" name="Rectangle 85"/>
              <p:cNvSpPr>
                <a:spLocks noChangeArrowheads="1"/>
              </p:cNvSpPr>
              <p:nvPr/>
            </p:nvSpPr>
            <p:spPr bwMode="auto">
              <a:xfrm>
                <a:off x="6092825" y="3098801"/>
                <a:ext cx="71438" cy="390526"/>
              </a:xfrm>
              <a:prstGeom prst="rect">
                <a:avLst/>
              </a:pr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Rectangle 86"/>
              <p:cNvSpPr>
                <a:spLocks noChangeArrowheads="1"/>
              </p:cNvSpPr>
              <p:nvPr/>
            </p:nvSpPr>
            <p:spPr bwMode="auto">
              <a:xfrm>
                <a:off x="5899151" y="4041776"/>
                <a:ext cx="457200" cy="46038"/>
              </a:xfrm>
              <a:prstGeom prst="rect">
                <a:avLst/>
              </a:pr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87"/>
              <p:cNvSpPr>
                <a:spLocks noEditPoints="1"/>
              </p:cNvSpPr>
              <p:nvPr/>
            </p:nvSpPr>
            <p:spPr bwMode="auto">
              <a:xfrm>
                <a:off x="5322888" y="2871788"/>
                <a:ext cx="739775" cy="723900"/>
              </a:xfrm>
              <a:custGeom>
                <a:avLst/>
                <a:gdLst>
                  <a:gd name="T0" fmla="*/ 125 w 196"/>
                  <a:gd name="T1" fmla="*/ 165 h 191"/>
                  <a:gd name="T2" fmla="*/ 125 w 196"/>
                  <a:gd name="T3" fmla="*/ 165 h 191"/>
                  <a:gd name="T4" fmla="*/ 125 w 196"/>
                  <a:gd name="T5" fmla="*/ 163 h 191"/>
                  <a:gd name="T6" fmla="*/ 68 w 196"/>
                  <a:gd name="T7" fmla="*/ 24 h 191"/>
                  <a:gd name="T8" fmla="*/ 68 w 196"/>
                  <a:gd name="T9" fmla="*/ 22 h 191"/>
                  <a:gd name="T10" fmla="*/ 80 w 196"/>
                  <a:gd name="T11" fmla="*/ 17 h 191"/>
                  <a:gd name="T12" fmla="*/ 196 w 196"/>
                  <a:gd name="T13" fmla="*/ 37 h 191"/>
                  <a:gd name="T14" fmla="*/ 196 w 196"/>
                  <a:gd name="T15" fmla="*/ 14 h 191"/>
                  <a:gd name="T16" fmla="*/ 78 w 196"/>
                  <a:gd name="T17" fmla="*/ 8 h 191"/>
                  <a:gd name="T18" fmla="*/ 68 w 196"/>
                  <a:gd name="T19" fmla="*/ 15 h 191"/>
                  <a:gd name="T20" fmla="*/ 68 w 196"/>
                  <a:gd name="T21" fmla="*/ 14 h 191"/>
                  <a:gd name="T22" fmla="*/ 64 w 196"/>
                  <a:gd name="T23" fmla="*/ 11 h 191"/>
                  <a:gd name="T24" fmla="*/ 61 w 196"/>
                  <a:gd name="T25" fmla="*/ 14 h 191"/>
                  <a:gd name="T26" fmla="*/ 55 w 196"/>
                  <a:gd name="T27" fmla="*/ 3 h 191"/>
                  <a:gd name="T28" fmla="*/ 51 w 196"/>
                  <a:gd name="T29" fmla="*/ 3 h 191"/>
                  <a:gd name="T30" fmla="*/ 61 w 196"/>
                  <a:gd name="T31" fmla="*/ 21 h 191"/>
                  <a:gd name="T32" fmla="*/ 61 w 196"/>
                  <a:gd name="T33" fmla="*/ 24 h 191"/>
                  <a:gd name="T34" fmla="*/ 4 w 196"/>
                  <a:gd name="T35" fmla="*/ 163 h 191"/>
                  <a:gd name="T36" fmla="*/ 4 w 196"/>
                  <a:gd name="T37" fmla="*/ 165 h 191"/>
                  <a:gd name="T38" fmla="*/ 4 w 196"/>
                  <a:gd name="T39" fmla="*/ 165 h 191"/>
                  <a:gd name="T40" fmla="*/ 2 w 196"/>
                  <a:gd name="T41" fmla="*/ 168 h 191"/>
                  <a:gd name="T42" fmla="*/ 20 w 196"/>
                  <a:gd name="T43" fmla="*/ 186 h 191"/>
                  <a:gd name="T44" fmla="*/ 65 w 196"/>
                  <a:gd name="T45" fmla="*/ 191 h 191"/>
                  <a:gd name="T46" fmla="*/ 109 w 196"/>
                  <a:gd name="T47" fmla="*/ 186 h 191"/>
                  <a:gd name="T48" fmla="*/ 127 w 196"/>
                  <a:gd name="T49" fmla="*/ 168 h 191"/>
                  <a:gd name="T50" fmla="*/ 125 w 196"/>
                  <a:gd name="T51" fmla="*/ 165 h 191"/>
                  <a:gd name="T52" fmla="*/ 71 w 196"/>
                  <a:gd name="T53" fmla="*/ 165 h 191"/>
                  <a:gd name="T54" fmla="*/ 64 w 196"/>
                  <a:gd name="T55" fmla="*/ 165 h 191"/>
                  <a:gd name="T56" fmla="*/ 58 w 196"/>
                  <a:gd name="T57" fmla="*/ 165 h 191"/>
                  <a:gd name="T58" fmla="*/ 11 w 196"/>
                  <a:gd name="T59" fmla="*/ 165 h 191"/>
                  <a:gd name="T60" fmla="*/ 64 w 196"/>
                  <a:gd name="T61" fmla="*/ 36 h 191"/>
                  <a:gd name="T62" fmla="*/ 64 w 196"/>
                  <a:gd name="T63" fmla="*/ 36 h 191"/>
                  <a:gd name="T64" fmla="*/ 65 w 196"/>
                  <a:gd name="T65" fmla="*/ 36 h 191"/>
                  <a:gd name="T66" fmla="*/ 118 w 196"/>
                  <a:gd name="T67" fmla="*/ 165 h 191"/>
                  <a:gd name="T68" fmla="*/ 71 w 196"/>
                  <a:gd name="T69" fmla="*/ 165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96" h="191">
                    <a:moveTo>
                      <a:pt x="125" y="165"/>
                    </a:moveTo>
                    <a:cubicBezTo>
                      <a:pt x="125" y="165"/>
                      <a:pt x="125" y="165"/>
                      <a:pt x="125" y="165"/>
                    </a:cubicBezTo>
                    <a:cubicBezTo>
                      <a:pt x="125" y="164"/>
                      <a:pt x="125" y="163"/>
                      <a:pt x="125" y="163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76" y="22"/>
                      <a:pt x="80" y="17"/>
                      <a:pt x="80" y="17"/>
                    </a:cubicBezTo>
                    <a:cubicBezTo>
                      <a:pt x="80" y="17"/>
                      <a:pt x="94" y="6"/>
                      <a:pt x="196" y="37"/>
                    </a:cubicBezTo>
                    <a:cubicBezTo>
                      <a:pt x="196" y="14"/>
                      <a:pt x="196" y="14"/>
                      <a:pt x="196" y="14"/>
                    </a:cubicBezTo>
                    <a:cubicBezTo>
                      <a:pt x="172" y="8"/>
                      <a:pt x="127" y="1"/>
                      <a:pt x="78" y="8"/>
                    </a:cubicBezTo>
                    <a:cubicBezTo>
                      <a:pt x="78" y="8"/>
                      <a:pt x="74" y="14"/>
                      <a:pt x="68" y="15"/>
                    </a:cubicBezTo>
                    <a:cubicBezTo>
                      <a:pt x="68" y="14"/>
                      <a:pt x="68" y="14"/>
                      <a:pt x="68" y="14"/>
                    </a:cubicBezTo>
                    <a:cubicBezTo>
                      <a:pt x="68" y="12"/>
                      <a:pt x="66" y="11"/>
                      <a:pt x="64" y="11"/>
                    </a:cubicBezTo>
                    <a:cubicBezTo>
                      <a:pt x="62" y="11"/>
                      <a:pt x="61" y="12"/>
                      <a:pt x="61" y="14"/>
                    </a:cubicBezTo>
                    <a:cubicBezTo>
                      <a:pt x="52" y="11"/>
                      <a:pt x="55" y="3"/>
                      <a:pt x="55" y="3"/>
                    </a:cubicBezTo>
                    <a:cubicBezTo>
                      <a:pt x="55" y="3"/>
                      <a:pt x="52" y="0"/>
                      <a:pt x="51" y="3"/>
                    </a:cubicBezTo>
                    <a:cubicBezTo>
                      <a:pt x="50" y="5"/>
                      <a:pt x="49" y="17"/>
                      <a:pt x="61" y="21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4" y="163"/>
                      <a:pt x="4" y="163"/>
                      <a:pt x="4" y="163"/>
                    </a:cubicBezTo>
                    <a:cubicBezTo>
                      <a:pt x="4" y="163"/>
                      <a:pt x="4" y="164"/>
                      <a:pt x="4" y="165"/>
                    </a:cubicBezTo>
                    <a:cubicBezTo>
                      <a:pt x="4" y="165"/>
                      <a:pt x="4" y="165"/>
                      <a:pt x="4" y="165"/>
                    </a:cubicBezTo>
                    <a:cubicBezTo>
                      <a:pt x="1" y="165"/>
                      <a:pt x="0" y="167"/>
                      <a:pt x="2" y="168"/>
                    </a:cubicBezTo>
                    <a:cubicBezTo>
                      <a:pt x="2" y="168"/>
                      <a:pt x="18" y="184"/>
                      <a:pt x="20" y="186"/>
                    </a:cubicBezTo>
                    <a:cubicBezTo>
                      <a:pt x="20" y="186"/>
                      <a:pt x="25" y="191"/>
                      <a:pt x="65" y="191"/>
                    </a:cubicBezTo>
                    <a:cubicBezTo>
                      <a:pt x="104" y="191"/>
                      <a:pt x="109" y="186"/>
                      <a:pt x="109" y="186"/>
                    </a:cubicBezTo>
                    <a:cubicBezTo>
                      <a:pt x="111" y="184"/>
                      <a:pt x="127" y="168"/>
                      <a:pt x="127" y="168"/>
                    </a:cubicBezTo>
                    <a:cubicBezTo>
                      <a:pt x="129" y="167"/>
                      <a:pt x="128" y="165"/>
                      <a:pt x="125" y="165"/>
                    </a:cubicBezTo>
                    <a:close/>
                    <a:moveTo>
                      <a:pt x="71" y="165"/>
                    </a:moveTo>
                    <a:cubicBezTo>
                      <a:pt x="68" y="165"/>
                      <a:pt x="65" y="165"/>
                      <a:pt x="64" y="165"/>
                    </a:cubicBezTo>
                    <a:cubicBezTo>
                      <a:pt x="64" y="165"/>
                      <a:pt x="61" y="165"/>
                      <a:pt x="58" y="165"/>
                    </a:cubicBezTo>
                    <a:cubicBezTo>
                      <a:pt x="11" y="165"/>
                      <a:pt x="11" y="165"/>
                      <a:pt x="11" y="165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64" y="36"/>
                      <a:pt x="64" y="36"/>
                      <a:pt x="64" y="36"/>
                    </a:cubicBezTo>
                    <a:cubicBezTo>
                      <a:pt x="65" y="36"/>
                      <a:pt x="65" y="36"/>
                      <a:pt x="65" y="36"/>
                    </a:cubicBezTo>
                    <a:cubicBezTo>
                      <a:pt x="118" y="165"/>
                      <a:pt x="118" y="165"/>
                      <a:pt x="118" y="165"/>
                    </a:cubicBezTo>
                    <a:lnTo>
                      <a:pt x="71" y="165"/>
                    </a:ln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88"/>
              <p:cNvSpPr>
                <a:spLocks noEditPoints="1"/>
              </p:cNvSpPr>
              <p:nvPr/>
            </p:nvSpPr>
            <p:spPr bwMode="auto">
              <a:xfrm>
                <a:off x="6073776" y="2906713"/>
                <a:ext cx="109538" cy="177800"/>
              </a:xfrm>
              <a:custGeom>
                <a:avLst/>
                <a:gdLst>
                  <a:gd name="T0" fmla="*/ 29 w 29"/>
                  <a:gd name="T1" fmla="*/ 0 h 47"/>
                  <a:gd name="T2" fmla="*/ 0 w 29"/>
                  <a:gd name="T3" fmla="*/ 0 h 47"/>
                  <a:gd name="T4" fmla="*/ 0 w 29"/>
                  <a:gd name="T5" fmla="*/ 47 h 47"/>
                  <a:gd name="T6" fmla="*/ 29 w 29"/>
                  <a:gd name="T7" fmla="*/ 47 h 47"/>
                  <a:gd name="T8" fmla="*/ 29 w 29"/>
                  <a:gd name="T9" fmla="*/ 0 h 47"/>
                  <a:gd name="T10" fmla="*/ 14 w 29"/>
                  <a:gd name="T11" fmla="*/ 28 h 47"/>
                  <a:gd name="T12" fmla="*/ 8 w 29"/>
                  <a:gd name="T13" fmla="*/ 21 h 47"/>
                  <a:gd name="T14" fmla="*/ 14 w 29"/>
                  <a:gd name="T15" fmla="*/ 14 h 47"/>
                  <a:gd name="T16" fmla="*/ 21 w 29"/>
                  <a:gd name="T17" fmla="*/ 21 h 47"/>
                  <a:gd name="T18" fmla="*/ 14 w 29"/>
                  <a:gd name="T19" fmla="*/ 28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" h="47">
                    <a:moveTo>
                      <a:pt x="2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29" y="47"/>
                      <a:pt x="29" y="47"/>
                      <a:pt x="29" y="47"/>
                    </a:cubicBezTo>
                    <a:lnTo>
                      <a:pt x="29" y="0"/>
                    </a:lnTo>
                    <a:close/>
                    <a:moveTo>
                      <a:pt x="14" y="28"/>
                    </a:moveTo>
                    <a:cubicBezTo>
                      <a:pt x="11" y="28"/>
                      <a:pt x="8" y="25"/>
                      <a:pt x="8" y="21"/>
                    </a:cubicBezTo>
                    <a:cubicBezTo>
                      <a:pt x="8" y="17"/>
                      <a:pt x="11" y="14"/>
                      <a:pt x="14" y="14"/>
                    </a:cubicBezTo>
                    <a:cubicBezTo>
                      <a:pt x="18" y="14"/>
                      <a:pt x="21" y="17"/>
                      <a:pt x="21" y="21"/>
                    </a:cubicBezTo>
                    <a:cubicBezTo>
                      <a:pt x="21" y="25"/>
                      <a:pt x="18" y="28"/>
                      <a:pt x="14" y="28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89"/>
              <p:cNvSpPr/>
              <p:nvPr/>
            </p:nvSpPr>
            <p:spPr bwMode="auto">
              <a:xfrm>
                <a:off x="5959476" y="3917951"/>
                <a:ext cx="336550" cy="101600"/>
              </a:xfrm>
              <a:custGeom>
                <a:avLst/>
                <a:gdLst>
                  <a:gd name="T0" fmla="*/ 0 w 89"/>
                  <a:gd name="T1" fmla="*/ 27 h 27"/>
                  <a:gd name="T2" fmla="*/ 89 w 89"/>
                  <a:gd name="T3" fmla="*/ 27 h 27"/>
                  <a:gd name="T4" fmla="*/ 89 w 89"/>
                  <a:gd name="T5" fmla="*/ 19 h 27"/>
                  <a:gd name="T6" fmla="*/ 58 w 89"/>
                  <a:gd name="T7" fmla="*/ 0 h 27"/>
                  <a:gd name="T8" fmla="*/ 31 w 89"/>
                  <a:gd name="T9" fmla="*/ 0 h 27"/>
                  <a:gd name="T10" fmla="*/ 0 w 89"/>
                  <a:gd name="T11" fmla="*/ 19 h 27"/>
                  <a:gd name="T12" fmla="*/ 0 w 89"/>
                  <a:gd name="T1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9" h="27">
                    <a:moveTo>
                      <a:pt x="0" y="27"/>
                    </a:moveTo>
                    <a:cubicBezTo>
                      <a:pt x="89" y="27"/>
                      <a:pt x="89" y="27"/>
                      <a:pt x="89" y="27"/>
                    </a:cubicBezTo>
                    <a:cubicBezTo>
                      <a:pt x="89" y="19"/>
                      <a:pt x="89" y="19"/>
                      <a:pt x="89" y="19"/>
                    </a:cubicBezTo>
                    <a:cubicBezTo>
                      <a:pt x="89" y="19"/>
                      <a:pt x="73" y="12"/>
                      <a:pt x="58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6" y="12"/>
                      <a:pt x="0" y="19"/>
                      <a:pt x="0" y="19"/>
                    </a:cubicBezTo>
                    <a:lnTo>
                      <a:pt x="0" y="27"/>
                    </a:ln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62" name="Freeform 90"/>
              <p:cNvSpPr/>
              <p:nvPr/>
            </p:nvSpPr>
            <p:spPr bwMode="auto">
              <a:xfrm>
                <a:off x="6076951" y="3508376"/>
                <a:ext cx="101599" cy="390526"/>
              </a:xfrm>
              <a:custGeom>
                <a:avLst/>
                <a:gdLst>
                  <a:gd name="T0" fmla="*/ 0 w 27"/>
                  <a:gd name="T1" fmla="*/ 9 h 103"/>
                  <a:gd name="T2" fmla="*/ 0 w 27"/>
                  <a:gd name="T3" fmla="*/ 11 h 103"/>
                  <a:gd name="T4" fmla="*/ 0 w 27"/>
                  <a:gd name="T5" fmla="*/ 11 h 103"/>
                  <a:gd name="T6" fmla="*/ 2 w 27"/>
                  <a:gd name="T7" fmla="*/ 103 h 103"/>
                  <a:gd name="T8" fmla="*/ 25 w 27"/>
                  <a:gd name="T9" fmla="*/ 103 h 103"/>
                  <a:gd name="T10" fmla="*/ 27 w 27"/>
                  <a:gd name="T11" fmla="*/ 11 h 103"/>
                  <a:gd name="T12" fmla="*/ 27 w 27"/>
                  <a:gd name="T13" fmla="*/ 11 h 103"/>
                  <a:gd name="T14" fmla="*/ 27 w 27"/>
                  <a:gd name="T15" fmla="*/ 9 h 103"/>
                  <a:gd name="T16" fmla="*/ 24 w 27"/>
                  <a:gd name="T17" fmla="*/ 0 h 103"/>
                  <a:gd name="T18" fmla="*/ 3 w 27"/>
                  <a:gd name="T19" fmla="*/ 0 h 103"/>
                  <a:gd name="T20" fmla="*/ 0 w 27"/>
                  <a:gd name="T21" fmla="*/ 9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" h="103">
                    <a:moveTo>
                      <a:pt x="0" y="9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2" y="103"/>
                      <a:pt x="2" y="103"/>
                      <a:pt x="2" y="103"/>
                    </a:cubicBezTo>
                    <a:cubicBezTo>
                      <a:pt x="25" y="103"/>
                      <a:pt x="25" y="103"/>
                      <a:pt x="25" y="103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7" y="9"/>
                      <a:pt x="27" y="5"/>
                      <a:pt x="2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0" y="5"/>
                      <a:pt x="0" y="9"/>
                      <a:pt x="0" y="9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63" name="Freeform 91"/>
              <p:cNvSpPr/>
              <p:nvPr/>
            </p:nvSpPr>
            <p:spPr bwMode="auto">
              <a:xfrm>
                <a:off x="6076951" y="2767013"/>
                <a:ext cx="98425" cy="120650"/>
              </a:xfrm>
              <a:custGeom>
                <a:avLst/>
                <a:gdLst>
                  <a:gd name="T0" fmla="*/ 5 w 26"/>
                  <a:gd name="T1" fmla="*/ 32 h 32"/>
                  <a:gd name="T2" fmla="*/ 12 w 26"/>
                  <a:gd name="T3" fmla="*/ 32 h 32"/>
                  <a:gd name="T4" fmla="*/ 13 w 26"/>
                  <a:gd name="T5" fmla="*/ 32 h 32"/>
                  <a:gd name="T6" fmla="*/ 21 w 26"/>
                  <a:gd name="T7" fmla="*/ 32 h 32"/>
                  <a:gd name="T8" fmla="*/ 26 w 26"/>
                  <a:gd name="T9" fmla="*/ 10 h 32"/>
                  <a:gd name="T10" fmla="*/ 26 w 26"/>
                  <a:gd name="T11" fmla="*/ 4 h 32"/>
                  <a:gd name="T12" fmla="*/ 26 w 26"/>
                  <a:gd name="T13" fmla="*/ 4 h 32"/>
                  <a:gd name="T14" fmla="*/ 19 w 26"/>
                  <a:gd name="T15" fmla="*/ 0 h 32"/>
                  <a:gd name="T16" fmla="*/ 13 w 26"/>
                  <a:gd name="T17" fmla="*/ 0 h 32"/>
                  <a:gd name="T18" fmla="*/ 12 w 26"/>
                  <a:gd name="T19" fmla="*/ 0 h 32"/>
                  <a:gd name="T20" fmla="*/ 7 w 26"/>
                  <a:gd name="T21" fmla="*/ 0 h 32"/>
                  <a:gd name="T22" fmla="*/ 0 w 26"/>
                  <a:gd name="T23" fmla="*/ 4 h 32"/>
                  <a:gd name="T24" fmla="*/ 0 w 26"/>
                  <a:gd name="T25" fmla="*/ 4 h 32"/>
                  <a:gd name="T26" fmla="*/ 0 w 26"/>
                  <a:gd name="T27" fmla="*/ 10 h 32"/>
                  <a:gd name="T28" fmla="*/ 5 w 26"/>
                  <a:gd name="T2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32">
                    <a:moveTo>
                      <a:pt x="5" y="32"/>
                    </a:moveTo>
                    <a:cubicBezTo>
                      <a:pt x="12" y="32"/>
                      <a:pt x="12" y="32"/>
                      <a:pt x="12" y="32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13"/>
                      <a:pt x="26" y="10"/>
                      <a:pt x="26" y="10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5" y="13"/>
                      <a:pt x="5" y="32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64" name="Freeform 92"/>
              <p:cNvSpPr/>
              <p:nvPr/>
            </p:nvSpPr>
            <p:spPr bwMode="auto">
              <a:xfrm>
                <a:off x="6556376" y="3538538"/>
                <a:ext cx="142875" cy="30163"/>
              </a:xfrm>
              <a:custGeom>
                <a:avLst/>
                <a:gdLst>
                  <a:gd name="T0" fmla="*/ 35 w 38"/>
                  <a:gd name="T1" fmla="*/ 8 h 8"/>
                  <a:gd name="T2" fmla="*/ 38 w 38"/>
                  <a:gd name="T3" fmla="*/ 4 h 8"/>
                  <a:gd name="T4" fmla="*/ 35 w 38"/>
                  <a:gd name="T5" fmla="*/ 0 h 8"/>
                  <a:gd name="T6" fmla="*/ 4 w 38"/>
                  <a:gd name="T7" fmla="*/ 0 h 8"/>
                  <a:gd name="T8" fmla="*/ 0 w 38"/>
                  <a:gd name="T9" fmla="*/ 4 h 8"/>
                  <a:gd name="T10" fmla="*/ 4 w 38"/>
                  <a:gd name="T11" fmla="*/ 8 h 8"/>
                  <a:gd name="T12" fmla="*/ 35 w 38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8">
                    <a:moveTo>
                      <a:pt x="35" y="8"/>
                    </a:moveTo>
                    <a:cubicBezTo>
                      <a:pt x="36" y="8"/>
                      <a:pt x="38" y="6"/>
                      <a:pt x="38" y="4"/>
                    </a:cubicBezTo>
                    <a:cubicBezTo>
                      <a:pt x="38" y="2"/>
                      <a:pt x="36" y="0"/>
                      <a:pt x="3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lnTo>
                      <a:pt x="35" y="8"/>
                    </a:ln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65" name="Freeform 93"/>
              <p:cNvSpPr/>
              <p:nvPr/>
            </p:nvSpPr>
            <p:spPr bwMode="auto">
              <a:xfrm>
                <a:off x="6503988" y="3417888"/>
                <a:ext cx="260350" cy="106363"/>
              </a:xfrm>
              <a:custGeom>
                <a:avLst/>
                <a:gdLst>
                  <a:gd name="T0" fmla="*/ 40 w 69"/>
                  <a:gd name="T1" fmla="*/ 18 h 28"/>
                  <a:gd name="T2" fmla="*/ 44 w 69"/>
                  <a:gd name="T3" fmla="*/ 3 h 28"/>
                  <a:gd name="T4" fmla="*/ 33 w 69"/>
                  <a:gd name="T5" fmla="*/ 0 h 28"/>
                  <a:gd name="T6" fmla="*/ 23 w 69"/>
                  <a:gd name="T7" fmla="*/ 3 h 28"/>
                  <a:gd name="T8" fmla="*/ 27 w 69"/>
                  <a:gd name="T9" fmla="*/ 18 h 28"/>
                  <a:gd name="T10" fmla="*/ 18 w 69"/>
                  <a:gd name="T11" fmla="*/ 5 h 28"/>
                  <a:gd name="T12" fmla="*/ 7 w 69"/>
                  <a:gd name="T13" fmla="*/ 7 h 28"/>
                  <a:gd name="T14" fmla="*/ 16 w 69"/>
                  <a:gd name="T15" fmla="*/ 28 h 28"/>
                  <a:gd name="T16" fmla="*/ 33 w 69"/>
                  <a:gd name="T17" fmla="*/ 28 h 28"/>
                  <a:gd name="T18" fmla="*/ 34 w 69"/>
                  <a:gd name="T19" fmla="*/ 28 h 28"/>
                  <a:gd name="T20" fmla="*/ 51 w 69"/>
                  <a:gd name="T21" fmla="*/ 28 h 28"/>
                  <a:gd name="T22" fmla="*/ 59 w 69"/>
                  <a:gd name="T23" fmla="*/ 7 h 28"/>
                  <a:gd name="T24" fmla="*/ 49 w 69"/>
                  <a:gd name="T25" fmla="*/ 5 h 28"/>
                  <a:gd name="T26" fmla="*/ 40 w 69"/>
                  <a:gd name="T27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9" h="28">
                    <a:moveTo>
                      <a:pt x="40" y="18"/>
                    </a:moveTo>
                    <a:cubicBezTo>
                      <a:pt x="40" y="15"/>
                      <a:pt x="46" y="6"/>
                      <a:pt x="44" y="3"/>
                    </a:cubicBezTo>
                    <a:cubicBezTo>
                      <a:pt x="42" y="0"/>
                      <a:pt x="35" y="0"/>
                      <a:pt x="33" y="0"/>
                    </a:cubicBezTo>
                    <a:cubicBezTo>
                      <a:pt x="32" y="0"/>
                      <a:pt x="24" y="0"/>
                      <a:pt x="23" y="3"/>
                    </a:cubicBezTo>
                    <a:cubicBezTo>
                      <a:pt x="21" y="6"/>
                      <a:pt x="27" y="15"/>
                      <a:pt x="27" y="18"/>
                    </a:cubicBezTo>
                    <a:cubicBezTo>
                      <a:pt x="22" y="17"/>
                      <a:pt x="20" y="7"/>
                      <a:pt x="18" y="5"/>
                    </a:cubicBezTo>
                    <a:cubicBezTo>
                      <a:pt x="16" y="3"/>
                      <a:pt x="10" y="5"/>
                      <a:pt x="7" y="7"/>
                    </a:cubicBezTo>
                    <a:cubicBezTo>
                      <a:pt x="0" y="16"/>
                      <a:pt x="11" y="10"/>
                      <a:pt x="16" y="28"/>
                    </a:cubicBezTo>
                    <a:cubicBezTo>
                      <a:pt x="33" y="28"/>
                      <a:pt x="33" y="28"/>
                      <a:pt x="33" y="28"/>
                    </a:cubicBezTo>
                    <a:cubicBezTo>
                      <a:pt x="34" y="28"/>
                      <a:pt x="34" y="28"/>
                      <a:pt x="34" y="28"/>
                    </a:cubicBezTo>
                    <a:cubicBezTo>
                      <a:pt x="51" y="28"/>
                      <a:pt x="51" y="28"/>
                      <a:pt x="51" y="28"/>
                    </a:cubicBezTo>
                    <a:cubicBezTo>
                      <a:pt x="56" y="10"/>
                      <a:pt x="69" y="12"/>
                      <a:pt x="59" y="7"/>
                    </a:cubicBezTo>
                    <a:cubicBezTo>
                      <a:pt x="57" y="6"/>
                      <a:pt x="51" y="3"/>
                      <a:pt x="49" y="5"/>
                    </a:cubicBezTo>
                    <a:cubicBezTo>
                      <a:pt x="47" y="7"/>
                      <a:pt x="45" y="17"/>
                      <a:pt x="40" y="18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94"/>
              <p:cNvSpPr>
                <a:spLocks noEditPoints="1"/>
              </p:cNvSpPr>
              <p:nvPr/>
            </p:nvSpPr>
            <p:spPr bwMode="auto">
              <a:xfrm>
                <a:off x="6432551" y="3579814"/>
                <a:ext cx="395288" cy="250824"/>
              </a:xfrm>
              <a:custGeom>
                <a:avLst/>
                <a:gdLst>
                  <a:gd name="T0" fmla="*/ 0 w 105"/>
                  <a:gd name="T1" fmla="*/ 66 h 66"/>
                  <a:gd name="T2" fmla="*/ 44 w 105"/>
                  <a:gd name="T3" fmla="*/ 66 h 66"/>
                  <a:gd name="T4" fmla="*/ 52 w 105"/>
                  <a:gd name="T5" fmla="*/ 66 h 66"/>
                  <a:gd name="T6" fmla="*/ 60 w 105"/>
                  <a:gd name="T7" fmla="*/ 66 h 66"/>
                  <a:gd name="T8" fmla="*/ 104 w 105"/>
                  <a:gd name="T9" fmla="*/ 66 h 66"/>
                  <a:gd name="T10" fmla="*/ 104 w 105"/>
                  <a:gd name="T11" fmla="*/ 62 h 66"/>
                  <a:gd name="T12" fmla="*/ 70 w 105"/>
                  <a:gd name="T13" fmla="*/ 0 h 66"/>
                  <a:gd name="T14" fmla="*/ 53 w 105"/>
                  <a:gd name="T15" fmla="*/ 0 h 66"/>
                  <a:gd name="T16" fmla="*/ 51 w 105"/>
                  <a:gd name="T17" fmla="*/ 0 h 66"/>
                  <a:gd name="T18" fmla="*/ 34 w 105"/>
                  <a:gd name="T19" fmla="*/ 0 h 66"/>
                  <a:gd name="T20" fmla="*/ 0 w 105"/>
                  <a:gd name="T21" fmla="*/ 62 h 66"/>
                  <a:gd name="T22" fmla="*/ 0 w 105"/>
                  <a:gd name="T23" fmla="*/ 66 h 66"/>
                  <a:gd name="T24" fmla="*/ 60 w 105"/>
                  <a:gd name="T25" fmla="*/ 44 h 66"/>
                  <a:gd name="T26" fmla="*/ 56 w 105"/>
                  <a:gd name="T27" fmla="*/ 41 h 66"/>
                  <a:gd name="T28" fmla="*/ 54 w 105"/>
                  <a:gd name="T29" fmla="*/ 41 h 66"/>
                  <a:gd name="T30" fmla="*/ 40 w 105"/>
                  <a:gd name="T31" fmla="*/ 35 h 66"/>
                  <a:gd name="T32" fmla="*/ 35 w 105"/>
                  <a:gd name="T33" fmla="*/ 30 h 66"/>
                  <a:gd name="T34" fmla="*/ 38 w 105"/>
                  <a:gd name="T35" fmla="*/ 17 h 66"/>
                  <a:gd name="T36" fmla="*/ 47 w 105"/>
                  <a:gd name="T37" fmla="*/ 13 h 66"/>
                  <a:gd name="T38" fmla="*/ 47 w 105"/>
                  <a:gd name="T39" fmla="*/ 9 h 66"/>
                  <a:gd name="T40" fmla="*/ 49 w 105"/>
                  <a:gd name="T41" fmla="*/ 8 h 66"/>
                  <a:gd name="T42" fmla="*/ 54 w 105"/>
                  <a:gd name="T43" fmla="*/ 8 h 66"/>
                  <a:gd name="T44" fmla="*/ 55 w 105"/>
                  <a:gd name="T45" fmla="*/ 9 h 66"/>
                  <a:gd name="T46" fmla="*/ 55 w 105"/>
                  <a:gd name="T47" fmla="*/ 13 h 66"/>
                  <a:gd name="T48" fmla="*/ 58 w 105"/>
                  <a:gd name="T49" fmla="*/ 13 h 66"/>
                  <a:gd name="T50" fmla="*/ 69 w 105"/>
                  <a:gd name="T51" fmla="*/ 19 h 66"/>
                  <a:gd name="T52" fmla="*/ 68 w 105"/>
                  <a:gd name="T53" fmla="*/ 22 h 66"/>
                  <a:gd name="T54" fmla="*/ 64 w 105"/>
                  <a:gd name="T55" fmla="*/ 25 h 66"/>
                  <a:gd name="T56" fmla="*/ 61 w 105"/>
                  <a:gd name="T57" fmla="*/ 24 h 66"/>
                  <a:gd name="T58" fmla="*/ 61 w 105"/>
                  <a:gd name="T59" fmla="*/ 23 h 66"/>
                  <a:gd name="T60" fmla="*/ 61 w 105"/>
                  <a:gd name="T61" fmla="*/ 23 h 66"/>
                  <a:gd name="T62" fmla="*/ 60 w 105"/>
                  <a:gd name="T63" fmla="*/ 23 h 66"/>
                  <a:gd name="T64" fmla="*/ 56 w 105"/>
                  <a:gd name="T65" fmla="*/ 20 h 66"/>
                  <a:gd name="T66" fmla="*/ 51 w 105"/>
                  <a:gd name="T67" fmla="*/ 20 h 66"/>
                  <a:gd name="T68" fmla="*/ 45 w 105"/>
                  <a:gd name="T69" fmla="*/ 22 h 66"/>
                  <a:gd name="T70" fmla="*/ 44 w 105"/>
                  <a:gd name="T71" fmla="*/ 27 h 66"/>
                  <a:gd name="T72" fmla="*/ 48 w 105"/>
                  <a:gd name="T73" fmla="*/ 30 h 66"/>
                  <a:gd name="T74" fmla="*/ 48 w 105"/>
                  <a:gd name="T75" fmla="*/ 30 h 66"/>
                  <a:gd name="T76" fmla="*/ 54 w 105"/>
                  <a:gd name="T77" fmla="*/ 32 h 66"/>
                  <a:gd name="T78" fmla="*/ 55 w 105"/>
                  <a:gd name="T79" fmla="*/ 32 h 66"/>
                  <a:gd name="T80" fmla="*/ 70 w 105"/>
                  <a:gd name="T81" fmla="*/ 42 h 66"/>
                  <a:gd name="T82" fmla="*/ 66 w 105"/>
                  <a:gd name="T83" fmla="*/ 54 h 66"/>
                  <a:gd name="T84" fmla="*/ 55 w 105"/>
                  <a:gd name="T85" fmla="*/ 58 h 66"/>
                  <a:gd name="T86" fmla="*/ 55 w 105"/>
                  <a:gd name="T87" fmla="*/ 62 h 66"/>
                  <a:gd name="T88" fmla="*/ 54 w 105"/>
                  <a:gd name="T89" fmla="*/ 63 h 66"/>
                  <a:gd name="T90" fmla="*/ 49 w 105"/>
                  <a:gd name="T91" fmla="*/ 63 h 66"/>
                  <a:gd name="T92" fmla="*/ 47 w 105"/>
                  <a:gd name="T93" fmla="*/ 62 h 66"/>
                  <a:gd name="T94" fmla="*/ 47 w 105"/>
                  <a:gd name="T95" fmla="*/ 57 h 66"/>
                  <a:gd name="T96" fmla="*/ 33 w 105"/>
                  <a:gd name="T97" fmla="*/ 51 h 66"/>
                  <a:gd name="T98" fmla="*/ 33 w 105"/>
                  <a:gd name="T99" fmla="*/ 48 h 66"/>
                  <a:gd name="T100" fmla="*/ 38 w 105"/>
                  <a:gd name="T101" fmla="*/ 45 h 66"/>
                  <a:gd name="T102" fmla="*/ 41 w 105"/>
                  <a:gd name="T103" fmla="*/ 46 h 66"/>
                  <a:gd name="T104" fmla="*/ 41 w 105"/>
                  <a:gd name="T105" fmla="*/ 47 h 66"/>
                  <a:gd name="T106" fmla="*/ 41 w 105"/>
                  <a:gd name="T107" fmla="*/ 47 h 66"/>
                  <a:gd name="T108" fmla="*/ 41 w 105"/>
                  <a:gd name="T109" fmla="*/ 47 h 66"/>
                  <a:gd name="T110" fmla="*/ 42 w 105"/>
                  <a:gd name="T111" fmla="*/ 47 h 66"/>
                  <a:gd name="T112" fmla="*/ 46 w 105"/>
                  <a:gd name="T113" fmla="*/ 49 h 66"/>
                  <a:gd name="T114" fmla="*/ 53 w 105"/>
                  <a:gd name="T115" fmla="*/ 51 h 66"/>
                  <a:gd name="T116" fmla="*/ 59 w 105"/>
                  <a:gd name="T117" fmla="*/ 49 h 66"/>
                  <a:gd name="T118" fmla="*/ 60 w 105"/>
                  <a:gd name="T119" fmla="*/ 44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05" h="66">
                    <a:moveTo>
                      <a:pt x="0" y="66"/>
                    </a:moveTo>
                    <a:cubicBezTo>
                      <a:pt x="44" y="66"/>
                      <a:pt x="44" y="66"/>
                      <a:pt x="44" y="66"/>
                    </a:cubicBezTo>
                    <a:cubicBezTo>
                      <a:pt x="48" y="66"/>
                      <a:pt x="51" y="66"/>
                      <a:pt x="52" y="66"/>
                    </a:cubicBezTo>
                    <a:cubicBezTo>
                      <a:pt x="53" y="66"/>
                      <a:pt x="57" y="66"/>
                      <a:pt x="60" y="66"/>
                    </a:cubicBezTo>
                    <a:cubicBezTo>
                      <a:pt x="104" y="66"/>
                      <a:pt x="104" y="66"/>
                      <a:pt x="104" y="66"/>
                    </a:cubicBezTo>
                    <a:cubicBezTo>
                      <a:pt x="104" y="65"/>
                      <a:pt x="104" y="63"/>
                      <a:pt x="104" y="62"/>
                    </a:cubicBezTo>
                    <a:cubicBezTo>
                      <a:pt x="105" y="27"/>
                      <a:pt x="75" y="12"/>
                      <a:pt x="70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29" y="12"/>
                      <a:pt x="0" y="27"/>
                      <a:pt x="0" y="62"/>
                    </a:cubicBezTo>
                    <a:cubicBezTo>
                      <a:pt x="0" y="63"/>
                      <a:pt x="0" y="65"/>
                      <a:pt x="0" y="66"/>
                    </a:cubicBezTo>
                    <a:close/>
                    <a:moveTo>
                      <a:pt x="60" y="44"/>
                    </a:moveTo>
                    <a:cubicBezTo>
                      <a:pt x="59" y="43"/>
                      <a:pt x="58" y="42"/>
                      <a:pt x="56" y="41"/>
                    </a:cubicBezTo>
                    <a:cubicBezTo>
                      <a:pt x="54" y="41"/>
                      <a:pt x="54" y="41"/>
                      <a:pt x="54" y="41"/>
                    </a:cubicBezTo>
                    <a:cubicBezTo>
                      <a:pt x="50" y="39"/>
                      <a:pt x="42" y="36"/>
                      <a:pt x="40" y="35"/>
                    </a:cubicBezTo>
                    <a:cubicBezTo>
                      <a:pt x="38" y="34"/>
                      <a:pt x="36" y="32"/>
                      <a:pt x="35" y="30"/>
                    </a:cubicBezTo>
                    <a:cubicBezTo>
                      <a:pt x="32" y="26"/>
                      <a:pt x="33" y="20"/>
                      <a:pt x="38" y="17"/>
                    </a:cubicBezTo>
                    <a:cubicBezTo>
                      <a:pt x="40" y="15"/>
                      <a:pt x="43" y="13"/>
                      <a:pt x="47" y="13"/>
                    </a:cubicBezTo>
                    <a:cubicBezTo>
                      <a:pt x="47" y="9"/>
                      <a:pt x="47" y="9"/>
                      <a:pt x="47" y="9"/>
                    </a:cubicBezTo>
                    <a:cubicBezTo>
                      <a:pt x="47" y="8"/>
                      <a:pt x="48" y="8"/>
                      <a:pt x="49" y="8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54" y="8"/>
                      <a:pt x="55" y="8"/>
                      <a:pt x="55" y="9"/>
                    </a:cubicBezTo>
                    <a:cubicBezTo>
                      <a:pt x="55" y="13"/>
                      <a:pt x="55" y="13"/>
                      <a:pt x="55" y="13"/>
                    </a:cubicBezTo>
                    <a:cubicBezTo>
                      <a:pt x="56" y="13"/>
                      <a:pt x="57" y="13"/>
                      <a:pt x="58" y="13"/>
                    </a:cubicBezTo>
                    <a:cubicBezTo>
                      <a:pt x="62" y="14"/>
                      <a:pt x="66" y="16"/>
                      <a:pt x="69" y="19"/>
                    </a:cubicBezTo>
                    <a:cubicBezTo>
                      <a:pt x="69" y="20"/>
                      <a:pt x="69" y="21"/>
                      <a:pt x="68" y="22"/>
                    </a:cubicBezTo>
                    <a:cubicBezTo>
                      <a:pt x="68" y="24"/>
                      <a:pt x="66" y="25"/>
                      <a:pt x="64" y="25"/>
                    </a:cubicBezTo>
                    <a:cubicBezTo>
                      <a:pt x="63" y="25"/>
                      <a:pt x="62" y="25"/>
                      <a:pt x="61" y="24"/>
                    </a:cubicBezTo>
                    <a:cubicBezTo>
                      <a:pt x="61" y="24"/>
                      <a:pt x="61" y="24"/>
                      <a:pt x="61" y="23"/>
                    </a:cubicBezTo>
                    <a:cubicBezTo>
                      <a:pt x="61" y="23"/>
                      <a:pt x="61" y="23"/>
                      <a:pt x="61" y="23"/>
                    </a:cubicBezTo>
                    <a:cubicBezTo>
                      <a:pt x="61" y="23"/>
                      <a:pt x="60" y="23"/>
                      <a:pt x="60" y="23"/>
                    </a:cubicBezTo>
                    <a:cubicBezTo>
                      <a:pt x="59" y="22"/>
                      <a:pt x="57" y="21"/>
                      <a:pt x="56" y="20"/>
                    </a:cubicBezTo>
                    <a:cubicBezTo>
                      <a:pt x="54" y="20"/>
                      <a:pt x="53" y="20"/>
                      <a:pt x="51" y="20"/>
                    </a:cubicBezTo>
                    <a:cubicBezTo>
                      <a:pt x="49" y="20"/>
                      <a:pt x="47" y="20"/>
                      <a:pt x="45" y="22"/>
                    </a:cubicBezTo>
                    <a:cubicBezTo>
                      <a:pt x="43" y="23"/>
                      <a:pt x="43" y="25"/>
                      <a:pt x="44" y="27"/>
                    </a:cubicBezTo>
                    <a:cubicBezTo>
                      <a:pt x="45" y="28"/>
                      <a:pt x="46" y="29"/>
                      <a:pt x="48" y="30"/>
                    </a:cubicBezTo>
                    <a:cubicBezTo>
                      <a:pt x="48" y="30"/>
                      <a:pt x="48" y="30"/>
                      <a:pt x="48" y="30"/>
                    </a:cubicBezTo>
                    <a:cubicBezTo>
                      <a:pt x="49" y="30"/>
                      <a:pt x="52" y="31"/>
                      <a:pt x="54" y="32"/>
                    </a:cubicBezTo>
                    <a:cubicBezTo>
                      <a:pt x="55" y="32"/>
                      <a:pt x="55" y="32"/>
                      <a:pt x="55" y="32"/>
                    </a:cubicBezTo>
                    <a:cubicBezTo>
                      <a:pt x="60" y="34"/>
                      <a:pt x="68" y="37"/>
                      <a:pt x="70" y="42"/>
                    </a:cubicBezTo>
                    <a:cubicBezTo>
                      <a:pt x="72" y="46"/>
                      <a:pt x="70" y="51"/>
                      <a:pt x="66" y="54"/>
                    </a:cubicBezTo>
                    <a:cubicBezTo>
                      <a:pt x="63" y="56"/>
                      <a:pt x="59" y="57"/>
                      <a:pt x="55" y="58"/>
                    </a:cubicBezTo>
                    <a:cubicBezTo>
                      <a:pt x="55" y="62"/>
                      <a:pt x="55" y="62"/>
                      <a:pt x="55" y="62"/>
                    </a:cubicBezTo>
                    <a:cubicBezTo>
                      <a:pt x="55" y="62"/>
                      <a:pt x="54" y="63"/>
                      <a:pt x="54" y="63"/>
                    </a:cubicBezTo>
                    <a:cubicBezTo>
                      <a:pt x="49" y="63"/>
                      <a:pt x="49" y="63"/>
                      <a:pt x="49" y="63"/>
                    </a:cubicBezTo>
                    <a:cubicBezTo>
                      <a:pt x="48" y="63"/>
                      <a:pt x="47" y="62"/>
                      <a:pt x="47" y="62"/>
                    </a:cubicBezTo>
                    <a:cubicBezTo>
                      <a:pt x="47" y="57"/>
                      <a:pt x="47" y="57"/>
                      <a:pt x="47" y="57"/>
                    </a:cubicBezTo>
                    <a:cubicBezTo>
                      <a:pt x="42" y="57"/>
                      <a:pt x="36" y="55"/>
                      <a:pt x="33" y="51"/>
                    </a:cubicBezTo>
                    <a:cubicBezTo>
                      <a:pt x="33" y="50"/>
                      <a:pt x="33" y="49"/>
                      <a:pt x="33" y="48"/>
                    </a:cubicBezTo>
                    <a:cubicBezTo>
                      <a:pt x="34" y="46"/>
                      <a:pt x="36" y="45"/>
                      <a:pt x="38" y="45"/>
                    </a:cubicBezTo>
                    <a:cubicBezTo>
                      <a:pt x="39" y="45"/>
                      <a:pt x="40" y="46"/>
                      <a:pt x="41" y="46"/>
                    </a:cubicBezTo>
                    <a:cubicBezTo>
                      <a:pt x="41" y="46"/>
                      <a:pt x="41" y="47"/>
                      <a:pt x="41" y="47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7"/>
                      <a:pt x="41" y="47"/>
                      <a:pt x="41" y="47"/>
                    </a:cubicBezTo>
                    <a:cubicBezTo>
                      <a:pt x="41" y="47"/>
                      <a:pt x="41" y="47"/>
                      <a:pt x="42" y="47"/>
                    </a:cubicBezTo>
                    <a:cubicBezTo>
                      <a:pt x="43" y="48"/>
                      <a:pt x="45" y="49"/>
                      <a:pt x="46" y="49"/>
                    </a:cubicBezTo>
                    <a:cubicBezTo>
                      <a:pt x="48" y="50"/>
                      <a:pt x="51" y="51"/>
                      <a:pt x="53" y="51"/>
                    </a:cubicBezTo>
                    <a:cubicBezTo>
                      <a:pt x="55" y="51"/>
                      <a:pt x="57" y="50"/>
                      <a:pt x="59" y="49"/>
                    </a:cubicBezTo>
                    <a:cubicBezTo>
                      <a:pt x="60" y="48"/>
                      <a:pt x="61" y="46"/>
                      <a:pt x="60" y="44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95"/>
              <p:cNvSpPr/>
              <p:nvPr/>
            </p:nvSpPr>
            <p:spPr bwMode="auto">
              <a:xfrm>
                <a:off x="6386513" y="3841751"/>
                <a:ext cx="482600" cy="101600"/>
              </a:xfrm>
              <a:custGeom>
                <a:avLst/>
                <a:gdLst>
                  <a:gd name="T0" fmla="*/ 125 w 128"/>
                  <a:gd name="T1" fmla="*/ 0 h 27"/>
                  <a:gd name="T2" fmla="*/ 70 w 128"/>
                  <a:gd name="T3" fmla="*/ 0 h 27"/>
                  <a:gd name="T4" fmla="*/ 64 w 128"/>
                  <a:gd name="T5" fmla="*/ 0 h 27"/>
                  <a:gd name="T6" fmla="*/ 58 w 128"/>
                  <a:gd name="T7" fmla="*/ 0 h 27"/>
                  <a:gd name="T8" fmla="*/ 3 w 128"/>
                  <a:gd name="T9" fmla="*/ 0 h 27"/>
                  <a:gd name="T10" fmla="*/ 2 w 128"/>
                  <a:gd name="T11" fmla="*/ 4 h 27"/>
                  <a:gd name="T12" fmla="*/ 19 w 128"/>
                  <a:gd name="T13" fmla="*/ 21 h 27"/>
                  <a:gd name="T14" fmla="*/ 64 w 128"/>
                  <a:gd name="T15" fmla="*/ 27 h 27"/>
                  <a:gd name="T16" fmla="*/ 109 w 128"/>
                  <a:gd name="T17" fmla="*/ 21 h 27"/>
                  <a:gd name="T18" fmla="*/ 126 w 128"/>
                  <a:gd name="T19" fmla="*/ 4 h 27"/>
                  <a:gd name="T20" fmla="*/ 125 w 128"/>
                  <a:gd name="T2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8" h="27">
                    <a:moveTo>
                      <a:pt x="125" y="0"/>
                    </a:moveTo>
                    <a:cubicBezTo>
                      <a:pt x="70" y="0"/>
                      <a:pt x="70" y="0"/>
                      <a:pt x="70" y="0"/>
                    </a:cubicBezTo>
                    <a:cubicBezTo>
                      <a:pt x="68" y="0"/>
                      <a:pt x="65" y="0"/>
                      <a:pt x="64" y="0"/>
                    </a:cubicBezTo>
                    <a:cubicBezTo>
                      <a:pt x="63" y="0"/>
                      <a:pt x="61" y="0"/>
                      <a:pt x="58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2" y="4"/>
                    </a:cubicBezTo>
                    <a:cubicBezTo>
                      <a:pt x="2" y="4"/>
                      <a:pt x="17" y="19"/>
                      <a:pt x="19" y="21"/>
                    </a:cubicBezTo>
                    <a:cubicBezTo>
                      <a:pt x="19" y="21"/>
                      <a:pt x="24" y="27"/>
                      <a:pt x="64" y="27"/>
                    </a:cubicBezTo>
                    <a:cubicBezTo>
                      <a:pt x="103" y="27"/>
                      <a:pt x="109" y="21"/>
                      <a:pt x="109" y="21"/>
                    </a:cubicBezTo>
                    <a:cubicBezTo>
                      <a:pt x="111" y="19"/>
                      <a:pt x="126" y="4"/>
                      <a:pt x="126" y="4"/>
                    </a:cubicBezTo>
                    <a:cubicBezTo>
                      <a:pt x="128" y="2"/>
                      <a:pt x="127" y="0"/>
                      <a:pt x="125" y="0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Freeform 96"/>
              <p:cNvSpPr/>
              <p:nvPr/>
            </p:nvSpPr>
            <p:spPr bwMode="auto">
              <a:xfrm>
                <a:off x="6194426" y="2967038"/>
                <a:ext cx="498475" cy="458788"/>
              </a:xfrm>
              <a:custGeom>
                <a:avLst/>
                <a:gdLst>
                  <a:gd name="T0" fmla="*/ 99 w 132"/>
                  <a:gd name="T1" fmla="*/ 72 h 121"/>
                  <a:gd name="T2" fmla="*/ 110 w 132"/>
                  <a:gd name="T3" fmla="*/ 86 h 121"/>
                  <a:gd name="T4" fmla="*/ 111 w 132"/>
                  <a:gd name="T5" fmla="*/ 87 h 121"/>
                  <a:gd name="T6" fmla="*/ 111 w 132"/>
                  <a:gd name="T7" fmla="*/ 90 h 121"/>
                  <a:gd name="T8" fmla="*/ 99 w 132"/>
                  <a:gd name="T9" fmla="*/ 120 h 121"/>
                  <a:gd name="T10" fmla="*/ 100 w 132"/>
                  <a:gd name="T11" fmla="*/ 120 h 121"/>
                  <a:gd name="T12" fmla="*/ 101 w 132"/>
                  <a:gd name="T13" fmla="*/ 121 h 121"/>
                  <a:gd name="T14" fmla="*/ 102 w 132"/>
                  <a:gd name="T15" fmla="*/ 120 h 121"/>
                  <a:gd name="T16" fmla="*/ 108 w 132"/>
                  <a:gd name="T17" fmla="*/ 117 h 121"/>
                  <a:gd name="T18" fmla="*/ 114 w 132"/>
                  <a:gd name="T19" fmla="*/ 102 h 121"/>
                  <a:gd name="T20" fmla="*/ 115 w 132"/>
                  <a:gd name="T21" fmla="*/ 102 h 121"/>
                  <a:gd name="T22" fmla="*/ 116 w 132"/>
                  <a:gd name="T23" fmla="*/ 102 h 121"/>
                  <a:gd name="T24" fmla="*/ 121 w 132"/>
                  <a:gd name="T25" fmla="*/ 114 h 121"/>
                  <a:gd name="T26" fmla="*/ 123 w 132"/>
                  <a:gd name="T27" fmla="*/ 117 h 121"/>
                  <a:gd name="T28" fmla="*/ 128 w 132"/>
                  <a:gd name="T29" fmla="*/ 120 h 121"/>
                  <a:gd name="T30" fmla="*/ 130 w 132"/>
                  <a:gd name="T31" fmla="*/ 121 h 121"/>
                  <a:gd name="T32" fmla="*/ 131 w 132"/>
                  <a:gd name="T33" fmla="*/ 121 h 121"/>
                  <a:gd name="T34" fmla="*/ 132 w 132"/>
                  <a:gd name="T35" fmla="*/ 120 h 121"/>
                  <a:gd name="T36" fmla="*/ 128 w 132"/>
                  <a:gd name="T37" fmla="*/ 111 h 121"/>
                  <a:gd name="T38" fmla="*/ 119 w 132"/>
                  <a:gd name="T39" fmla="*/ 90 h 121"/>
                  <a:gd name="T40" fmla="*/ 119 w 132"/>
                  <a:gd name="T41" fmla="*/ 88 h 121"/>
                  <a:gd name="T42" fmla="*/ 131 w 132"/>
                  <a:gd name="T43" fmla="*/ 78 h 121"/>
                  <a:gd name="T44" fmla="*/ 128 w 132"/>
                  <a:gd name="T45" fmla="*/ 76 h 121"/>
                  <a:gd name="T46" fmla="*/ 119 w 132"/>
                  <a:gd name="T47" fmla="*/ 82 h 121"/>
                  <a:gd name="T48" fmla="*/ 119 w 132"/>
                  <a:gd name="T49" fmla="*/ 81 h 121"/>
                  <a:gd name="T50" fmla="*/ 115 w 132"/>
                  <a:gd name="T51" fmla="*/ 77 h 121"/>
                  <a:gd name="T52" fmla="*/ 112 w 132"/>
                  <a:gd name="T53" fmla="*/ 80 h 121"/>
                  <a:gd name="T54" fmla="*/ 106 w 132"/>
                  <a:gd name="T55" fmla="*/ 66 h 121"/>
                  <a:gd name="T56" fmla="*/ 0 w 132"/>
                  <a:gd name="T57" fmla="*/ 0 h 121"/>
                  <a:gd name="T58" fmla="*/ 0 w 132"/>
                  <a:gd name="T59" fmla="*/ 23 h 121"/>
                  <a:gd name="T60" fmla="*/ 99 w 132"/>
                  <a:gd name="T61" fmla="*/ 7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32" h="121">
                    <a:moveTo>
                      <a:pt x="99" y="72"/>
                    </a:moveTo>
                    <a:cubicBezTo>
                      <a:pt x="99" y="72"/>
                      <a:pt x="100" y="81"/>
                      <a:pt x="110" y="86"/>
                    </a:cubicBezTo>
                    <a:cubicBezTo>
                      <a:pt x="110" y="86"/>
                      <a:pt x="111" y="86"/>
                      <a:pt x="111" y="87"/>
                    </a:cubicBezTo>
                    <a:cubicBezTo>
                      <a:pt x="111" y="90"/>
                      <a:pt x="111" y="90"/>
                      <a:pt x="111" y="90"/>
                    </a:cubicBezTo>
                    <a:cubicBezTo>
                      <a:pt x="107" y="100"/>
                      <a:pt x="103" y="110"/>
                      <a:pt x="99" y="120"/>
                    </a:cubicBezTo>
                    <a:cubicBezTo>
                      <a:pt x="99" y="120"/>
                      <a:pt x="100" y="120"/>
                      <a:pt x="100" y="120"/>
                    </a:cubicBezTo>
                    <a:cubicBezTo>
                      <a:pt x="100" y="121"/>
                      <a:pt x="101" y="121"/>
                      <a:pt x="101" y="121"/>
                    </a:cubicBezTo>
                    <a:cubicBezTo>
                      <a:pt x="101" y="121"/>
                      <a:pt x="102" y="120"/>
                      <a:pt x="102" y="120"/>
                    </a:cubicBezTo>
                    <a:cubicBezTo>
                      <a:pt x="103" y="119"/>
                      <a:pt x="104" y="117"/>
                      <a:pt x="108" y="117"/>
                    </a:cubicBezTo>
                    <a:cubicBezTo>
                      <a:pt x="110" y="112"/>
                      <a:pt x="112" y="107"/>
                      <a:pt x="114" y="102"/>
                    </a:cubicBezTo>
                    <a:cubicBezTo>
                      <a:pt x="114" y="102"/>
                      <a:pt x="115" y="102"/>
                      <a:pt x="115" y="102"/>
                    </a:cubicBezTo>
                    <a:cubicBezTo>
                      <a:pt x="115" y="102"/>
                      <a:pt x="116" y="102"/>
                      <a:pt x="116" y="102"/>
                    </a:cubicBezTo>
                    <a:cubicBezTo>
                      <a:pt x="118" y="106"/>
                      <a:pt x="120" y="110"/>
                      <a:pt x="121" y="114"/>
                    </a:cubicBezTo>
                    <a:cubicBezTo>
                      <a:pt x="122" y="115"/>
                      <a:pt x="122" y="116"/>
                      <a:pt x="123" y="117"/>
                    </a:cubicBezTo>
                    <a:cubicBezTo>
                      <a:pt x="127" y="117"/>
                      <a:pt x="128" y="119"/>
                      <a:pt x="128" y="120"/>
                    </a:cubicBezTo>
                    <a:cubicBezTo>
                      <a:pt x="129" y="120"/>
                      <a:pt x="129" y="121"/>
                      <a:pt x="130" y="121"/>
                    </a:cubicBezTo>
                    <a:cubicBezTo>
                      <a:pt x="130" y="121"/>
                      <a:pt x="130" y="121"/>
                      <a:pt x="131" y="121"/>
                    </a:cubicBezTo>
                    <a:cubicBezTo>
                      <a:pt x="131" y="120"/>
                      <a:pt x="132" y="120"/>
                      <a:pt x="132" y="120"/>
                    </a:cubicBezTo>
                    <a:cubicBezTo>
                      <a:pt x="131" y="117"/>
                      <a:pt x="129" y="114"/>
                      <a:pt x="128" y="111"/>
                    </a:cubicBezTo>
                    <a:cubicBezTo>
                      <a:pt x="124" y="102"/>
                      <a:pt x="120" y="94"/>
                      <a:pt x="119" y="90"/>
                    </a:cubicBezTo>
                    <a:cubicBezTo>
                      <a:pt x="119" y="88"/>
                      <a:pt x="119" y="88"/>
                      <a:pt x="119" y="88"/>
                    </a:cubicBezTo>
                    <a:cubicBezTo>
                      <a:pt x="127" y="87"/>
                      <a:pt x="131" y="80"/>
                      <a:pt x="131" y="78"/>
                    </a:cubicBezTo>
                    <a:cubicBezTo>
                      <a:pt x="132" y="75"/>
                      <a:pt x="128" y="76"/>
                      <a:pt x="128" y="76"/>
                    </a:cubicBezTo>
                    <a:cubicBezTo>
                      <a:pt x="128" y="76"/>
                      <a:pt x="126" y="82"/>
                      <a:pt x="119" y="82"/>
                    </a:cubicBezTo>
                    <a:cubicBezTo>
                      <a:pt x="119" y="81"/>
                      <a:pt x="119" y="81"/>
                      <a:pt x="119" y="81"/>
                    </a:cubicBezTo>
                    <a:cubicBezTo>
                      <a:pt x="119" y="79"/>
                      <a:pt x="117" y="77"/>
                      <a:pt x="115" y="77"/>
                    </a:cubicBezTo>
                    <a:cubicBezTo>
                      <a:pt x="113" y="77"/>
                      <a:pt x="112" y="78"/>
                      <a:pt x="112" y="80"/>
                    </a:cubicBezTo>
                    <a:cubicBezTo>
                      <a:pt x="105" y="75"/>
                      <a:pt x="106" y="66"/>
                      <a:pt x="106" y="66"/>
                    </a:cubicBezTo>
                    <a:cubicBezTo>
                      <a:pt x="67" y="28"/>
                      <a:pt x="21" y="8"/>
                      <a:pt x="0" y="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94" y="56"/>
                      <a:pt x="99" y="72"/>
                      <a:pt x="99" y="72"/>
                    </a:cubicBezTo>
                    <a:close/>
                  </a:path>
                </a:pathLst>
              </a:custGeom>
              <a:solidFill>
                <a:srgbClr val="017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 sz="1799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71" name="组合 70"/>
          <p:cNvGrpSpPr/>
          <p:nvPr/>
        </p:nvGrpSpPr>
        <p:grpSpPr>
          <a:xfrm>
            <a:off x="7982561" y="4074234"/>
            <a:ext cx="3095537" cy="1771032"/>
            <a:chOff x="2288094" y="1321493"/>
            <a:chExt cx="1054615" cy="1068447"/>
          </a:xfrm>
        </p:grpSpPr>
        <p:sp>
          <p:nvSpPr>
            <p:cNvPr id="72" name="矩形 71"/>
            <p:cNvSpPr/>
            <p:nvPr/>
          </p:nvSpPr>
          <p:spPr>
            <a:xfrm>
              <a:off x="2288094" y="1321493"/>
              <a:ext cx="692050" cy="99540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 fontAlgn="base">
                <a:lnSpc>
                  <a:spcPts val="1950"/>
                </a:lnSpc>
                <a:spcAft>
                  <a:spcPts val="1200"/>
                </a:spcAft>
                <a:buNone/>
              </a:pPr>
              <a:r>
                <a:rPr lang="zh-CN" altLang="en-US" sz="1600" b="1" i="0" dirty="0">
                  <a:effectLst/>
                  <a:latin typeface="-apple-system"/>
                </a:rPr>
                <a:t>商家与系统配置模块</a:t>
              </a:r>
            </a:p>
            <a:p>
              <a:pPr>
                <a:buNone/>
              </a:pPr>
              <a:br>
                <a:rPr lang="zh-CN" altLang="en-US" sz="1600" b="0" i="0" dirty="0">
                  <a:effectLst/>
                  <a:latin typeface="-apple-system"/>
                </a:rPr>
              </a:b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73" name="矩形 72"/>
            <p:cNvSpPr/>
            <p:nvPr/>
          </p:nvSpPr>
          <p:spPr>
            <a:xfrm>
              <a:off x="2288094" y="1374013"/>
              <a:ext cx="1054615" cy="101592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zh-CN" altLang="en-US" sz="1000" b="0" i="0" dirty="0">
                  <a:effectLst/>
                  <a:latin typeface="-apple-system"/>
                </a:rPr>
                <a:t>商家可查看和编辑自身信息，如账号、密码、姓名、头像等，还能管理自己商品，包括上下架、修改价格等操作。用户可发送留言，系统支持回复功能，并提供留言及其回复的查询接口。管理友情链接，支持添加、删除和修改操作。维护公司介绍、团队信息等内容，提供常见问题及其解答的管理接口。</a:t>
              </a:r>
              <a:endPara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Segoe UI" panose="020B0502040204020203" pitchFamily="34" charset="0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1473196" y="569798"/>
            <a:ext cx="10458207" cy="502608"/>
            <a:chOff x="4807237" y="677729"/>
            <a:chExt cx="10458207" cy="502608"/>
          </a:xfrm>
        </p:grpSpPr>
        <p:sp>
          <p:nvSpPr>
            <p:cNvPr id="74" name="矩形 73"/>
            <p:cNvSpPr/>
            <p:nvPr userDrawn="1"/>
          </p:nvSpPr>
          <p:spPr>
            <a:xfrm>
              <a:off x="4807237" y="677729"/>
              <a:ext cx="2867228" cy="4981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+mn-ea"/>
                  <a:sym typeface="+mn-lt"/>
                </a:rPr>
                <a:t>后端设计</a:t>
              </a:r>
            </a:p>
          </p:txBody>
        </p:sp>
        <p:sp>
          <p:nvSpPr>
            <p:cNvPr id="75" name="矩形 74"/>
            <p:cNvSpPr/>
            <p:nvPr/>
          </p:nvSpPr>
          <p:spPr>
            <a:xfrm>
              <a:off x="13445146" y="682124"/>
              <a:ext cx="1820298" cy="4982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algn="r">
                <a:lnSpc>
                  <a:spcPct val="120000"/>
                </a:lnSpc>
              </a:pPr>
              <a:r>
                <a:rPr lang="en-US" altLang="zh-CN" sz="2400" dirty="0">
                  <a:solidFill>
                    <a:srgbClr val="0177E8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  <a:cs typeface="+mn-ea"/>
                  <a:sym typeface="+mn-lt"/>
                </a:rPr>
                <a:t>PART 03</a:t>
              </a:r>
              <a:endParaRPr lang="zh-CN" altLang="en-US" sz="2400" dirty="0">
                <a:solidFill>
                  <a:srgbClr val="0177E8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+mn-ea"/>
                <a:sym typeface="+mn-lt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627DAC7E-D86D-0341-2E10-B1FEB91B704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755" y="1676299"/>
            <a:ext cx="6443379" cy="43105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2094134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250"/>
                            </p:stCondLst>
                            <p:childTnLst>
                              <p:par>
                                <p:cTn id="1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2YyNDJkZGY5YmVlNDIxMTk3YzRlYTE5NWEyMjRhMzA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qrhfixi">
      <a:majorFont>
        <a:latin typeface="Arial"/>
        <a:ea typeface="阿里巴巴普惠体"/>
        <a:cs typeface=""/>
      </a:majorFont>
      <a:minorFont>
        <a:latin typeface="Arial"/>
        <a:ea typeface="阿里巴巴普惠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1046</Words>
  <Application>Microsoft Office PowerPoint</Application>
  <PresentationFormat>宽屏</PresentationFormat>
  <Paragraphs>113</Paragraphs>
  <Slides>12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-apple-system</vt:lpstr>
      <vt:lpstr>等线</vt:lpstr>
      <vt:lpstr>思源黑体</vt:lpstr>
      <vt:lpstr>思源宋体 CN Heavy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1.年中工作总结 2.风雨无阻向前行 3.生命不止，奋斗不息</dc:title>
  <dc:creator>郭婧蓉</dc:creator>
  <cp:lastModifiedBy>欣凯 郭</cp:lastModifiedBy>
  <cp:revision>80</cp:revision>
  <dcterms:created xsi:type="dcterms:W3CDTF">2022-03-15T03:38:00Z</dcterms:created>
  <dcterms:modified xsi:type="dcterms:W3CDTF">2025-05-06T07:20:50Z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4F0BDC64101645FC9DEA49B81F4FDFD2</vt:lpwstr>
  </property>
  <property fmtid="{D5CDD505-2E9C-101B-9397-08002B2CF9AE}" pid="3" name="KSOProductBuildVer">
    <vt:lpwstr>2052-11.1.0.11636</vt:lpwstr>
  </property>
</Properties>
</file>

<file path=docProps/thumbnail.jpeg>
</file>